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Montserrat" panose="00000500000000000000" pitchFamily="2" charset="0"/>
      <p:regular r:id="rId12"/>
      <p:bold r:id="rId13"/>
    </p:embeddedFont>
    <p:embeddedFont>
      <p:font typeface="Montserrat Bold"/>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60"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youtube.com/watch?v=ci2lBpOXncc" TargetMode="Externa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lWBmUUutL0"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3007237" y="7371055"/>
            <a:ext cx="2214562" cy="221456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4" name="TextBox 4"/>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2486025" y="5149349"/>
            <a:ext cx="3328988" cy="332898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8" name="Group 8"/>
          <p:cNvGrpSpPr/>
          <p:nvPr/>
        </p:nvGrpSpPr>
        <p:grpSpPr>
          <a:xfrm>
            <a:off x="11460001" y="571353"/>
            <a:ext cx="3328988" cy="33289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1" name="Group 11"/>
          <p:cNvGrpSpPr/>
          <p:nvPr/>
        </p:nvGrpSpPr>
        <p:grpSpPr>
          <a:xfrm>
            <a:off x="13679276" y="8478337"/>
            <a:ext cx="4350945" cy="1559927"/>
            <a:chOff x="0" y="0"/>
            <a:chExt cx="1559280" cy="559042"/>
          </a:xfrm>
        </p:grpSpPr>
        <p:sp>
          <p:nvSpPr>
            <p:cNvPr id="12" name="Freeform 12"/>
            <p:cNvSpPr/>
            <p:nvPr/>
          </p:nvSpPr>
          <p:spPr>
            <a:xfrm>
              <a:off x="0" y="0"/>
              <a:ext cx="1559280" cy="559042"/>
            </a:xfrm>
            <a:custGeom>
              <a:avLst/>
              <a:gdLst/>
              <a:ahLst/>
              <a:cxnLst/>
              <a:rect l="l" t="t" r="r" b="b"/>
              <a:pathLst>
                <a:path w="1559280" h="559042">
                  <a:moveTo>
                    <a:pt x="65837" y="0"/>
                  </a:moveTo>
                  <a:lnTo>
                    <a:pt x="1493444" y="0"/>
                  </a:lnTo>
                  <a:cubicBezTo>
                    <a:pt x="1529804" y="0"/>
                    <a:pt x="1559280" y="29476"/>
                    <a:pt x="1559280" y="65837"/>
                  </a:cubicBezTo>
                  <a:lnTo>
                    <a:pt x="1559280" y="493206"/>
                  </a:lnTo>
                  <a:cubicBezTo>
                    <a:pt x="1559280" y="529566"/>
                    <a:pt x="1529804" y="559042"/>
                    <a:pt x="1493444" y="559042"/>
                  </a:cubicBezTo>
                  <a:lnTo>
                    <a:pt x="65837" y="559042"/>
                  </a:lnTo>
                  <a:cubicBezTo>
                    <a:pt x="29476" y="559042"/>
                    <a:pt x="0" y="529566"/>
                    <a:pt x="0" y="493206"/>
                  </a:cubicBezTo>
                  <a:lnTo>
                    <a:pt x="0" y="65837"/>
                  </a:lnTo>
                  <a:cubicBezTo>
                    <a:pt x="0" y="29476"/>
                    <a:pt x="29476" y="0"/>
                    <a:pt x="65837" y="0"/>
                  </a:cubicBezTo>
                  <a:close/>
                </a:path>
              </a:pathLst>
            </a:custGeom>
            <a:solidFill>
              <a:srgbClr val="FDFDFB"/>
            </a:solidFill>
          </p:spPr>
          <p:txBody>
            <a:bodyPr/>
            <a:lstStyle/>
            <a:p>
              <a:endParaRPr lang="nl-NL"/>
            </a:p>
          </p:txBody>
        </p:sp>
        <p:sp>
          <p:nvSpPr>
            <p:cNvPr id="13" name="TextBox 13"/>
            <p:cNvSpPr txBox="1"/>
            <p:nvPr/>
          </p:nvSpPr>
          <p:spPr>
            <a:xfrm>
              <a:off x="0" y="-19050"/>
              <a:ext cx="1559280" cy="578092"/>
            </a:xfrm>
            <a:prstGeom prst="rect">
              <a:avLst/>
            </a:prstGeom>
          </p:spPr>
          <p:txBody>
            <a:bodyPr lIns="50800" tIns="50800" rIns="50800" bIns="50800" rtlCol="0" anchor="ctr"/>
            <a:lstStyle/>
            <a:p>
              <a:pPr algn="ctr">
                <a:lnSpc>
                  <a:spcPts val="1891"/>
                </a:lnSpc>
              </a:pPr>
              <a:endParaRPr/>
            </a:p>
          </p:txBody>
        </p:sp>
      </p:grpSp>
      <p:grpSp>
        <p:nvGrpSpPr>
          <p:cNvPr id="14" name="Group 14"/>
          <p:cNvGrpSpPr/>
          <p:nvPr/>
        </p:nvGrpSpPr>
        <p:grpSpPr>
          <a:xfrm>
            <a:off x="4460159" y="1694722"/>
            <a:ext cx="8896498" cy="5357072"/>
            <a:chOff x="0" y="0"/>
            <a:chExt cx="3188304" cy="1919854"/>
          </a:xfrm>
        </p:grpSpPr>
        <p:sp>
          <p:nvSpPr>
            <p:cNvPr id="15" name="Freeform 15"/>
            <p:cNvSpPr/>
            <p:nvPr/>
          </p:nvSpPr>
          <p:spPr>
            <a:xfrm>
              <a:off x="0" y="0"/>
              <a:ext cx="3188304" cy="1919854"/>
            </a:xfrm>
            <a:custGeom>
              <a:avLst/>
              <a:gdLst/>
              <a:ahLst/>
              <a:cxnLst/>
              <a:rect l="l" t="t" r="r" b="b"/>
              <a:pathLst>
                <a:path w="3188304" h="1919854">
                  <a:moveTo>
                    <a:pt x="32198" y="0"/>
                  </a:moveTo>
                  <a:lnTo>
                    <a:pt x="3156106" y="0"/>
                  </a:lnTo>
                  <a:cubicBezTo>
                    <a:pt x="3173889" y="0"/>
                    <a:pt x="3188304" y="14416"/>
                    <a:pt x="3188304" y="32198"/>
                  </a:cubicBezTo>
                  <a:lnTo>
                    <a:pt x="3188304" y="1887656"/>
                  </a:lnTo>
                  <a:cubicBezTo>
                    <a:pt x="3188304" y="1905438"/>
                    <a:pt x="3173889" y="1919854"/>
                    <a:pt x="3156106" y="1919854"/>
                  </a:cubicBezTo>
                  <a:lnTo>
                    <a:pt x="32198" y="1919854"/>
                  </a:lnTo>
                  <a:cubicBezTo>
                    <a:pt x="14416" y="1919854"/>
                    <a:pt x="0" y="1905438"/>
                    <a:pt x="0" y="1887656"/>
                  </a:cubicBezTo>
                  <a:lnTo>
                    <a:pt x="0" y="32198"/>
                  </a:lnTo>
                  <a:cubicBezTo>
                    <a:pt x="0" y="14416"/>
                    <a:pt x="14416" y="0"/>
                    <a:pt x="32198" y="0"/>
                  </a:cubicBezTo>
                  <a:close/>
                </a:path>
              </a:pathLst>
            </a:custGeom>
            <a:solidFill>
              <a:srgbClr val="FDFDFB"/>
            </a:solidFill>
          </p:spPr>
          <p:txBody>
            <a:bodyPr/>
            <a:lstStyle/>
            <a:p>
              <a:endParaRPr lang="nl-NL"/>
            </a:p>
          </p:txBody>
        </p:sp>
        <p:sp>
          <p:nvSpPr>
            <p:cNvPr id="16" name="TextBox 16"/>
            <p:cNvSpPr txBox="1"/>
            <p:nvPr/>
          </p:nvSpPr>
          <p:spPr>
            <a:xfrm>
              <a:off x="0" y="-19050"/>
              <a:ext cx="3188304" cy="1938904"/>
            </a:xfrm>
            <a:prstGeom prst="rect">
              <a:avLst/>
            </a:prstGeom>
          </p:spPr>
          <p:txBody>
            <a:bodyPr lIns="50800" tIns="50800" rIns="50800" bIns="50800" rtlCol="0" anchor="ctr"/>
            <a:lstStyle/>
            <a:p>
              <a:pPr algn="ctr">
                <a:lnSpc>
                  <a:spcPts val="1891"/>
                </a:lnSpc>
              </a:pPr>
              <a:endParaRPr/>
            </a:p>
          </p:txBody>
        </p:sp>
      </p:grpSp>
      <p:sp>
        <p:nvSpPr>
          <p:cNvPr id="17" name="Freeform 17"/>
          <p:cNvSpPr/>
          <p:nvPr/>
        </p:nvSpPr>
        <p:spPr>
          <a:xfrm>
            <a:off x="7619560" y="4373258"/>
            <a:ext cx="2577696" cy="2142727"/>
          </a:xfrm>
          <a:custGeom>
            <a:avLst/>
            <a:gdLst/>
            <a:ahLst/>
            <a:cxnLst/>
            <a:rect l="l" t="t" r="r" b="b"/>
            <a:pathLst>
              <a:path w="2577696" h="2142727">
                <a:moveTo>
                  <a:pt x="0" y="0"/>
                </a:moveTo>
                <a:lnTo>
                  <a:pt x="2577697" y="0"/>
                </a:lnTo>
                <a:lnTo>
                  <a:pt x="2577697" y="2142727"/>
                </a:lnTo>
                <a:lnTo>
                  <a:pt x="0" y="2142727"/>
                </a:lnTo>
                <a:lnTo>
                  <a:pt x="0" y="0"/>
                </a:lnTo>
                <a:close/>
              </a:path>
            </a:pathLst>
          </a:custGeom>
          <a:blipFill>
            <a:blip r:embed="rId2"/>
            <a:stretch>
              <a:fillRect/>
            </a:stretch>
          </a:blipFill>
        </p:spPr>
        <p:txBody>
          <a:bodyPr/>
          <a:lstStyle/>
          <a:p>
            <a:endParaRPr lang="nl-NL"/>
          </a:p>
        </p:txBody>
      </p:sp>
      <p:sp>
        <p:nvSpPr>
          <p:cNvPr id="18" name="TextBox 18"/>
          <p:cNvSpPr txBox="1"/>
          <p:nvPr/>
        </p:nvSpPr>
        <p:spPr>
          <a:xfrm>
            <a:off x="3303646" y="2347363"/>
            <a:ext cx="11209525" cy="1653540"/>
          </a:xfrm>
          <a:prstGeom prst="rect">
            <a:avLst/>
          </a:prstGeom>
        </p:spPr>
        <p:txBody>
          <a:bodyPr lIns="0" tIns="0" rIns="0" bIns="0" rtlCol="0" anchor="t">
            <a:spAutoFit/>
          </a:bodyPr>
          <a:lstStyle/>
          <a:p>
            <a:pPr algn="ctr">
              <a:lnSpc>
                <a:spcPts val="6480"/>
              </a:lnSpc>
            </a:pPr>
            <a:r>
              <a:rPr lang="en-US" sz="6000" b="1">
                <a:solidFill>
                  <a:srgbClr val="AB1F2C"/>
                </a:solidFill>
                <a:latin typeface="Montserrat Bold"/>
                <a:ea typeface="Montserrat Bold"/>
                <a:cs typeface="Montserrat Bold"/>
                <a:sym typeface="Montserrat Bold"/>
              </a:rPr>
              <a:t>LES 1 </a:t>
            </a:r>
          </a:p>
          <a:p>
            <a:pPr algn="ctr">
              <a:lnSpc>
                <a:spcPts val="6480"/>
              </a:lnSpc>
            </a:pPr>
            <a:r>
              <a:rPr lang="en-US" sz="6000">
                <a:solidFill>
                  <a:srgbClr val="E9AC60"/>
                </a:solidFill>
                <a:latin typeface="Montserrat"/>
                <a:ea typeface="Montserrat"/>
                <a:cs typeface="Montserrat"/>
                <a:sym typeface="Montserrat"/>
              </a:rPr>
              <a:t>Muziek in de zorg</a:t>
            </a:r>
          </a:p>
        </p:txBody>
      </p:sp>
      <p:grpSp>
        <p:nvGrpSpPr>
          <p:cNvPr id="20" name="Group 20"/>
          <p:cNvGrpSpPr/>
          <p:nvPr/>
        </p:nvGrpSpPr>
        <p:grpSpPr>
          <a:xfrm>
            <a:off x="223793" y="8864188"/>
            <a:ext cx="8462761" cy="1196213"/>
            <a:chOff x="0" y="0"/>
            <a:chExt cx="3032863" cy="428696"/>
          </a:xfrm>
        </p:grpSpPr>
        <p:sp>
          <p:nvSpPr>
            <p:cNvPr id="21" name="Freeform 21"/>
            <p:cNvSpPr/>
            <p:nvPr/>
          </p:nvSpPr>
          <p:spPr>
            <a:xfrm>
              <a:off x="0" y="0"/>
              <a:ext cx="3032863" cy="428696"/>
            </a:xfrm>
            <a:custGeom>
              <a:avLst/>
              <a:gdLst/>
              <a:ahLst/>
              <a:cxnLst/>
              <a:rect l="l" t="t" r="r" b="b"/>
              <a:pathLst>
                <a:path w="3032863" h="428696">
                  <a:moveTo>
                    <a:pt x="33848" y="0"/>
                  </a:moveTo>
                  <a:lnTo>
                    <a:pt x="2999014" y="0"/>
                  </a:lnTo>
                  <a:cubicBezTo>
                    <a:pt x="3007992" y="0"/>
                    <a:pt x="3016601" y="3566"/>
                    <a:pt x="3022949" y="9914"/>
                  </a:cubicBezTo>
                  <a:cubicBezTo>
                    <a:pt x="3029297" y="16262"/>
                    <a:pt x="3032863" y="24871"/>
                    <a:pt x="3032863" y="33848"/>
                  </a:cubicBezTo>
                  <a:lnTo>
                    <a:pt x="3032863" y="394847"/>
                  </a:lnTo>
                  <a:cubicBezTo>
                    <a:pt x="3032863" y="413541"/>
                    <a:pt x="3017708" y="428696"/>
                    <a:pt x="2999014" y="428696"/>
                  </a:cubicBezTo>
                  <a:lnTo>
                    <a:pt x="33848" y="428696"/>
                  </a:lnTo>
                  <a:cubicBezTo>
                    <a:pt x="24871" y="428696"/>
                    <a:pt x="16262" y="425130"/>
                    <a:pt x="9914" y="418782"/>
                  </a:cubicBezTo>
                  <a:cubicBezTo>
                    <a:pt x="3566" y="412434"/>
                    <a:pt x="0" y="403825"/>
                    <a:pt x="0" y="394847"/>
                  </a:cubicBezTo>
                  <a:lnTo>
                    <a:pt x="0" y="33848"/>
                  </a:lnTo>
                  <a:cubicBezTo>
                    <a:pt x="0" y="24871"/>
                    <a:pt x="3566" y="16262"/>
                    <a:pt x="9914" y="9914"/>
                  </a:cubicBezTo>
                  <a:cubicBezTo>
                    <a:pt x="16262" y="3566"/>
                    <a:pt x="24871" y="0"/>
                    <a:pt x="33848" y="0"/>
                  </a:cubicBezTo>
                  <a:close/>
                </a:path>
              </a:pathLst>
            </a:custGeom>
            <a:solidFill>
              <a:srgbClr val="FDFDFB"/>
            </a:solidFill>
          </p:spPr>
          <p:txBody>
            <a:bodyPr/>
            <a:lstStyle/>
            <a:p>
              <a:endParaRPr lang="nl-NL"/>
            </a:p>
          </p:txBody>
        </p:sp>
        <p:sp>
          <p:nvSpPr>
            <p:cNvPr id="22" name="TextBox 22"/>
            <p:cNvSpPr txBox="1"/>
            <p:nvPr/>
          </p:nvSpPr>
          <p:spPr>
            <a:xfrm>
              <a:off x="0" y="-19050"/>
              <a:ext cx="3032863" cy="447746"/>
            </a:xfrm>
            <a:prstGeom prst="rect">
              <a:avLst/>
            </a:prstGeom>
          </p:spPr>
          <p:txBody>
            <a:bodyPr lIns="50800" tIns="50800" rIns="50800" bIns="50800" rtlCol="0" anchor="ctr"/>
            <a:lstStyle/>
            <a:p>
              <a:pPr algn="ctr">
                <a:lnSpc>
                  <a:spcPts val="1891"/>
                </a:lnSpc>
              </a:pPr>
              <a:endParaRPr/>
            </a:p>
          </p:txBody>
        </p:sp>
      </p:grpSp>
      <p:sp>
        <p:nvSpPr>
          <p:cNvPr id="23" name="TextBox 23"/>
          <p:cNvSpPr txBox="1"/>
          <p:nvPr/>
        </p:nvSpPr>
        <p:spPr>
          <a:xfrm>
            <a:off x="453918" y="8902288"/>
            <a:ext cx="8012481" cy="826770"/>
          </a:xfrm>
          <a:prstGeom prst="rect">
            <a:avLst/>
          </a:prstGeom>
        </p:spPr>
        <p:txBody>
          <a:bodyPr lIns="0" tIns="0" rIns="0" bIns="0" rtlCol="0" anchor="t">
            <a:spAutoFit/>
          </a:bodyPr>
          <a:lstStyle/>
          <a:p>
            <a:pPr algn="l">
              <a:lnSpc>
                <a:spcPts val="3240"/>
              </a:lnSpc>
            </a:pPr>
            <a:endParaRPr/>
          </a:p>
          <a:p>
            <a:pPr algn="l">
              <a:lnSpc>
                <a:spcPts val="3240"/>
              </a:lnSpc>
            </a:pPr>
            <a:r>
              <a:rPr lang="en-US" sz="3000" b="1">
                <a:solidFill>
                  <a:srgbClr val="AB1F2C"/>
                </a:solidFill>
                <a:latin typeface="Montserrat Bold"/>
                <a:ea typeface="Montserrat Bold"/>
                <a:cs typeface="Montserrat Bold"/>
                <a:sym typeface="Montserrat Bold"/>
              </a:rPr>
              <a:t>• Les 1 - Introductie muziek in de zorg</a:t>
            </a:r>
          </a:p>
        </p:txBody>
      </p:sp>
      <p:pic>
        <p:nvPicPr>
          <p:cNvPr id="25" name="Afbeelding 24" descr="Afbeelding met schermopname, Lettertype, Elektrisch blauw, Graphics&#10;&#10;Automatisch gegenereerde beschrijving">
            <a:extLst>
              <a:ext uri="{FF2B5EF4-FFF2-40B4-BE49-F238E27FC236}">
                <a16:creationId xmlns:a16="http://schemas.microsoft.com/office/drawing/2014/main" id="{6D2A9109-FCD6-7E78-80B8-C30CED749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4215" y="8930080"/>
            <a:ext cx="3959246" cy="7989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1934141" y="-2144705"/>
            <a:ext cx="20921461" cy="15490699"/>
          </a:xfrm>
          <a:custGeom>
            <a:avLst/>
            <a:gdLst/>
            <a:ahLst/>
            <a:cxnLst/>
            <a:rect l="l" t="t" r="r" b="b"/>
            <a:pathLst>
              <a:path w="20921461" h="15490699">
                <a:moveTo>
                  <a:pt x="0" y="0"/>
                </a:moveTo>
                <a:lnTo>
                  <a:pt x="20921461" y="0"/>
                </a:lnTo>
                <a:lnTo>
                  <a:pt x="20921461" y="15490699"/>
                </a:lnTo>
                <a:lnTo>
                  <a:pt x="0" y="15490699"/>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3" name="Group 3"/>
          <p:cNvGrpSpPr/>
          <p:nvPr/>
        </p:nvGrpSpPr>
        <p:grpSpPr>
          <a:xfrm>
            <a:off x="1028700" y="1370690"/>
            <a:ext cx="8594866" cy="2600735"/>
            <a:chOff x="0" y="0"/>
            <a:chExt cx="2263668" cy="684967"/>
          </a:xfrm>
        </p:grpSpPr>
        <p:sp>
          <p:nvSpPr>
            <p:cNvPr id="4" name="Freeform 4"/>
            <p:cNvSpPr/>
            <p:nvPr/>
          </p:nvSpPr>
          <p:spPr>
            <a:xfrm>
              <a:off x="0" y="0"/>
              <a:ext cx="2263668" cy="684967"/>
            </a:xfrm>
            <a:custGeom>
              <a:avLst/>
              <a:gdLst/>
              <a:ahLst/>
              <a:cxnLst/>
              <a:rect l="l" t="t" r="r" b="b"/>
              <a:pathLst>
                <a:path w="2263668" h="684967">
                  <a:moveTo>
                    <a:pt x="45939" y="0"/>
                  </a:moveTo>
                  <a:lnTo>
                    <a:pt x="2217730" y="0"/>
                  </a:lnTo>
                  <a:cubicBezTo>
                    <a:pt x="2243101" y="0"/>
                    <a:pt x="2263668" y="20568"/>
                    <a:pt x="2263668" y="45939"/>
                  </a:cubicBezTo>
                  <a:lnTo>
                    <a:pt x="2263668" y="639028"/>
                  </a:lnTo>
                  <a:cubicBezTo>
                    <a:pt x="2263668" y="664400"/>
                    <a:pt x="2243101" y="684967"/>
                    <a:pt x="2217730" y="684967"/>
                  </a:cubicBezTo>
                  <a:lnTo>
                    <a:pt x="45939" y="684967"/>
                  </a:lnTo>
                  <a:cubicBezTo>
                    <a:pt x="20568" y="684967"/>
                    <a:pt x="0" y="664400"/>
                    <a:pt x="0" y="639028"/>
                  </a:cubicBezTo>
                  <a:lnTo>
                    <a:pt x="0" y="45939"/>
                  </a:lnTo>
                  <a:cubicBezTo>
                    <a:pt x="0" y="20568"/>
                    <a:pt x="20568" y="0"/>
                    <a:pt x="45939" y="0"/>
                  </a:cubicBezTo>
                  <a:close/>
                </a:path>
              </a:pathLst>
            </a:custGeom>
            <a:solidFill>
              <a:srgbClr val="FDFDFB"/>
            </a:solidFill>
          </p:spPr>
          <p:txBody>
            <a:bodyPr/>
            <a:lstStyle/>
            <a:p>
              <a:endParaRPr lang="nl-NL"/>
            </a:p>
          </p:txBody>
        </p:sp>
        <p:sp>
          <p:nvSpPr>
            <p:cNvPr id="5" name="TextBox 5"/>
            <p:cNvSpPr txBox="1"/>
            <p:nvPr/>
          </p:nvSpPr>
          <p:spPr>
            <a:xfrm>
              <a:off x="0" y="0"/>
              <a:ext cx="2263668" cy="684967"/>
            </a:xfrm>
            <a:prstGeom prst="rect">
              <a:avLst/>
            </a:prstGeom>
          </p:spPr>
          <p:txBody>
            <a:bodyPr lIns="50800" tIns="50800" rIns="50800" bIns="50800" rtlCol="0" anchor="ctr"/>
            <a:lstStyle/>
            <a:p>
              <a:pPr algn="ctr">
                <a:lnSpc>
                  <a:spcPts val="2952"/>
                </a:lnSpc>
              </a:pPr>
              <a:endParaRPr/>
            </a:p>
          </p:txBody>
        </p:sp>
      </p:grpSp>
      <p:sp>
        <p:nvSpPr>
          <p:cNvPr id="6" name="Freeform 6"/>
          <p:cNvSpPr/>
          <p:nvPr/>
        </p:nvSpPr>
        <p:spPr>
          <a:xfrm>
            <a:off x="10568568" y="5143500"/>
            <a:ext cx="6690732" cy="4114800"/>
          </a:xfrm>
          <a:custGeom>
            <a:avLst/>
            <a:gdLst/>
            <a:ahLst/>
            <a:cxnLst/>
            <a:rect l="l" t="t" r="r" b="b"/>
            <a:pathLst>
              <a:path w="6690732" h="4114800">
                <a:moveTo>
                  <a:pt x="0" y="0"/>
                </a:moveTo>
                <a:lnTo>
                  <a:pt x="6690732" y="0"/>
                </a:lnTo>
                <a:lnTo>
                  <a:pt x="669073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7" name="Freeform 7"/>
          <p:cNvSpPr/>
          <p:nvPr/>
        </p:nvSpPr>
        <p:spPr>
          <a:xfrm>
            <a:off x="11273721" y="3971425"/>
            <a:ext cx="2487540" cy="1483196"/>
          </a:xfrm>
          <a:custGeom>
            <a:avLst/>
            <a:gdLst/>
            <a:ahLst/>
            <a:cxnLst/>
            <a:rect l="l" t="t" r="r" b="b"/>
            <a:pathLst>
              <a:path w="2487540" h="1483196">
                <a:moveTo>
                  <a:pt x="0" y="0"/>
                </a:moveTo>
                <a:lnTo>
                  <a:pt x="2487540" y="0"/>
                </a:lnTo>
                <a:lnTo>
                  <a:pt x="2487540" y="1483195"/>
                </a:lnTo>
                <a:lnTo>
                  <a:pt x="0" y="14831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8" name="Freeform 8"/>
          <p:cNvSpPr/>
          <p:nvPr/>
        </p:nvSpPr>
        <p:spPr>
          <a:xfrm flipH="1">
            <a:off x="13761261" y="2928202"/>
            <a:ext cx="2487540" cy="1483196"/>
          </a:xfrm>
          <a:custGeom>
            <a:avLst/>
            <a:gdLst/>
            <a:ahLst/>
            <a:cxnLst/>
            <a:rect l="l" t="t" r="r" b="b"/>
            <a:pathLst>
              <a:path w="2487540" h="1483196">
                <a:moveTo>
                  <a:pt x="2487540" y="0"/>
                </a:moveTo>
                <a:lnTo>
                  <a:pt x="0" y="0"/>
                </a:lnTo>
                <a:lnTo>
                  <a:pt x="0" y="1483195"/>
                </a:lnTo>
                <a:lnTo>
                  <a:pt x="2487540" y="1483195"/>
                </a:lnTo>
                <a:lnTo>
                  <a:pt x="248754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grpSp>
        <p:nvGrpSpPr>
          <p:cNvPr id="9" name="Group 9"/>
          <p:cNvGrpSpPr/>
          <p:nvPr/>
        </p:nvGrpSpPr>
        <p:grpSpPr>
          <a:xfrm>
            <a:off x="1028700" y="8871228"/>
            <a:ext cx="9539868" cy="1837860"/>
            <a:chOff x="0" y="0"/>
            <a:chExt cx="2512558" cy="484046"/>
          </a:xfrm>
        </p:grpSpPr>
        <p:sp>
          <p:nvSpPr>
            <p:cNvPr id="10" name="Freeform 10"/>
            <p:cNvSpPr/>
            <p:nvPr/>
          </p:nvSpPr>
          <p:spPr>
            <a:xfrm>
              <a:off x="0" y="0"/>
              <a:ext cx="2512558" cy="484046"/>
            </a:xfrm>
            <a:custGeom>
              <a:avLst/>
              <a:gdLst/>
              <a:ahLst/>
              <a:cxnLst/>
              <a:rect l="l" t="t" r="r" b="b"/>
              <a:pathLst>
                <a:path w="2512558" h="484046">
                  <a:moveTo>
                    <a:pt x="41388" y="0"/>
                  </a:moveTo>
                  <a:lnTo>
                    <a:pt x="2471170" y="0"/>
                  </a:lnTo>
                  <a:cubicBezTo>
                    <a:pt x="2494028" y="0"/>
                    <a:pt x="2512558" y="18530"/>
                    <a:pt x="2512558" y="41388"/>
                  </a:cubicBezTo>
                  <a:lnTo>
                    <a:pt x="2512558" y="442657"/>
                  </a:lnTo>
                  <a:cubicBezTo>
                    <a:pt x="2512558" y="465515"/>
                    <a:pt x="2494028" y="484046"/>
                    <a:pt x="2471170" y="484046"/>
                  </a:cubicBezTo>
                  <a:lnTo>
                    <a:pt x="41388" y="484046"/>
                  </a:lnTo>
                  <a:cubicBezTo>
                    <a:pt x="18530" y="484046"/>
                    <a:pt x="0" y="465515"/>
                    <a:pt x="0" y="442657"/>
                  </a:cubicBezTo>
                  <a:lnTo>
                    <a:pt x="0" y="41388"/>
                  </a:lnTo>
                  <a:cubicBezTo>
                    <a:pt x="0" y="18530"/>
                    <a:pt x="18530" y="0"/>
                    <a:pt x="41388" y="0"/>
                  </a:cubicBezTo>
                  <a:close/>
                </a:path>
              </a:pathLst>
            </a:custGeom>
            <a:solidFill>
              <a:srgbClr val="FDFDFB"/>
            </a:solidFill>
          </p:spPr>
          <p:txBody>
            <a:bodyPr/>
            <a:lstStyle/>
            <a:p>
              <a:endParaRPr lang="nl-NL"/>
            </a:p>
          </p:txBody>
        </p:sp>
        <p:sp>
          <p:nvSpPr>
            <p:cNvPr id="11" name="TextBox 11"/>
            <p:cNvSpPr txBox="1"/>
            <p:nvPr/>
          </p:nvSpPr>
          <p:spPr>
            <a:xfrm>
              <a:off x="0" y="0"/>
              <a:ext cx="2512558" cy="484046"/>
            </a:xfrm>
            <a:prstGeom prst="rect">
              <a:avLst/>
            </a:prstGeom>
          </p:spPr>
          <p:txBody>
            <a:bodyPr lIns="50800" tIns="50800" rIns="50800" bIns="50800" rtlCol="0" anchor="ctr"/>
            <a:lstStyle/>
            <a:p>
              <a:pPr algn="ctr">
                <a:lnSpc>
                  <a:spcPts val="2952"/>
                </a:lnSpc>
              </a:pPr>
              <a:endParaRPr/>
            </a:p>
          </p:txBody>
        </p:sp>
      </p:grpSp>
      <p:sp>
        <p:nvSpPr>
          <p:cNvPr id="12" name="Freeform 12"/>
          <p:cNvSpPr/>
          <p:nvPr/>
        </p:nvSpPr>
        <p:spPr>
          <a:xfrm>
            <a:off x="1373473" y="9214354"/>
            <a:ext cx="8850322" cy="732510"/>
          </a:xfrm>
          <a:custGeom>
            <a:avLst/>
            <a:gdLst/>
            <a:ahLst/>
            <a:cxnLst/>
            <a:rect l="l" t="t" r="r" b="b"/>
            <a:pathLst>
              <a:path w="8850322" h="732510">
                <a:moveTo>
                  <a:pt x="0" y="0"/>
                </a:moveTo>
                <a:lnTo>
                  <a:pt x="8850322" y="0"/>
                </a:lnTo>
                <a:lnTo>
                  <a:pt x="8850322" y="732509"/>
                </a:lnTo>
                <a:lnTo>
                  <a:pt x="0" y="732509"/>
                </a:lnTo>
                <a:lnTo>
                  <a:pt x="0" y="0"/>
                </a:lnTo>
                <a:close/>
              </a:path>
            </a:pathLst>
          </a:custGeom>
          <a:blipFill>
            <a:blip r:embed="rId10"/>
            <a:stretch>
              <a:fillRect/>
            </a:stretch>
          </a:blipFill>
        </p:spPr>
        <p:txBody>
          <a:bodyPr/>
          <a:lstStyle/>
          <a:p>
            <a:endParaRPr lang="nl-NL"/>
          </a:p>
        </p:txBody>
      </p:sp>
      <p:grpSp>
        <p:nvGrpSpPr>
          <p:cNvPr id="13" name="Group 13"/>
          <p:cNvGrpSpPr/>
          <p:nvPr/>
        </p:nvGrpSpPr>
        <p:grpSpPr>
          <a:xfrm>
            <a:off x="5376882" y="9258300"/>
            <a:ext cx="1126450" cy="688563"/>
            <a:chOff x="0" y="0"/>
            <a:chExt cx="296678" cy="181350"/>
          </a:xfrm>
        </p:grpSpPr>
        <p:sp>
          <p:nvSpPr>
            <p:cNvPr id="14" name="Freeform 14"/>
            <p:cNvSpPr/>
            <p:nvPr/>
          </p:nvSpPr>
          <p:spPr>
            <a:xfrm>
              <a:off x="0" y="0"/>
              <a:ext cx="296678" cy="181350"/>
            </a:xfrm>
            <a:custGeom>
              <a:avLst/>
              <a:gdLst/>
              <a:ahLst/>
              <a:cxnLst/>
              <a:rect l="l" t="t" r="r" b="b"/>
              <a:pathLst>
                <a:path w="296678" h="181350">
                  <a:moveTo>
                    <a:pt x="0" y="0"/>
                  </a:moveTo>
                  <a:lnTo>
                    <a:pt x="296678" y="0"/>
                  </a:lnTo>
                  <a:lnTo>
                    <a:pt x="296678" y="181350"/>
                  </a:lnTo>
                  <a:lnTo>
                    <a:pt x="0" y="181350"/>
                  </a:lnTo>
                  <a:close/>
                </a:path>
              </a:pathLst>
            </a:custGeom>
            <a:solidFill>
              <a:srgbClr val="FFFFFF"/>
            </a:solidFill>
          </p:spPr>
          <p:txBody>
            <a:bodyPr/>
            <a:lstStyle/>
            <a:p>
              <a:endParaRPr lang="nl-NL"/>
            </a:p>
          </p:txBody>
        </p:sp>
        <p:sp>
          <p:nvSpPr>
            <p:cNvPr id="15" name="TextBox 15"/>
            <p:cNvSpPr txBox="1"/>
            <p:nvPr/>
          </p:nvSpPr>
          <p:spPr>
            <a:xfrm>
              <a:off x="0" y="0"/>
              <a:ext cx="296678" cy="181350"/>
            </a:xfrm>
            <a:prstGeom prst="rect">
              <a:avLst/>
            </a:prstGeom>
          </p:spPr>
          <p:txBody>
            <a:bodyPr lIns="50800" tIns="50800" rIns="50800" bIns="50800" rtlCol="0" anchor="ctr"/>
            <a:lstStyle/>
            <a:p>
              <a:pPr algn="ctr">
                <a:lnSpc>
                  <a:spcPts val="2952"/>
                </a:lnSpc>
              </a:pPr>
              <a:endParaRPr/>
            </a:p>
          </p:txBody>
        </p:sp>
      </p:grpSp>
      <p:sp>
        <p:nvSpPr>
          <p:cNvPr id="16" name="Freeform 16"/>
          <p:cNvSpPr/>
          <p:nvPr/>
        </p:nvSpPr>
        <p:spPr>
          <a:xfrm>
            <a:off x="5457580" y="9332419"/>
            <a:ext cx="1036227" cy="518113"/>
          </a:xfrm>
          <a:custGeom>
            <a:avLst/>
            <a:gdLst/>
            <a:ahLst/>
            <a:cxnLst/>
            <a:rect l="l" t="t" r="r" b="b"/>
            <a:pathLst>
              <a:path w="1036227" h="518113">
                <a:moveTo>
                  <a:pt x="0" y="0"/>
                </a:moveTo>
                <a:lnTo>
                  <a:pt x="1036227" y="0"/>
                </a:lnTo>
                <a:lnTo>
                  <a:pt x="1036227" y="518114"/>
                </a:lnTo>
                <a:lnTo>
                  <a:pt x="0" y="518114"/>
                </a:lnTo>
                <a:lnTo>
                  <a:pt x="0" y="0"/>
                </a:lnTo>
                <a:close/>
              </a:path>
            </a:pathLst>
          </a:custGeom>
          <a:blipFill>
            <a:blip r:embed="rId11"/>
            <a:stretch>
              <a:fillRect/>
            </a:stretch>
          </a:blipFill>
        </p:spPr>
        <p:txBody>
          <a:bodyPr/>
          <a:lstStyle/>
          <a:p>
            <a:endParaRPr lang="nl-NL"/>
          </a:p>
        </p:txBody>
      </p:sp>
      <p:grpSp>
        <p:nvGrpSpPr>
          <p:cNvPr id="17" name="Group 17"/>
          <p:cNvGrpSpPr/>
          <p:nvPr/>
        </p:nvGrpSpPr>
        <p:grpSpPr>
          <a:xfrm>
            <a:off x="1231194" y="9332419"/>
            <a:ext cx="1344556" cy="729863"/>
            <a:chOff x="0" y="0"/>
            <a:chExt cx="354122" cy="192227"/>
          </a:xfrm>
        </p:grpSpPr>
        <p:sp>
          <p:nvSpPr>
            <p:cNvPr id="18" name="Freeform 18"/>
            <p:cNvSpPr/>
            <p:nvPr/>
          </p:nvSpPr>
          <p:spPr>
            <a:xfrm>
              <a:off x="0" y="0"/>
              <a:ext cx="354122" cy="192227"/>
            </a:xfrm>
            <a:custGeom>
              <a:avLst/>
              <a:gdLst/>
              <a:ahLst/>
              <a:cxnLst/>
              <a:rect l="l" t="t" r="r" b="b"/>
              <a:pathLst>
                <a:path w="354122" h="192227">
                  <a:moveTo>
                    <a:pt x="0" y="0"/>
                  </a:moveTo>
                  <a:lnTo>
                    <a:pt x="354122" y="0"/>
                  </a:lnTo>
                  <a:lnTo>
                    <a:pt x="354122" y="192227"/>
                  </a:lnTo>
                  <a:lnTo>
                    <a:pt x="0" y="192227"/>
                  </a:lnTo>
                  <a:close/>
                </a:path>
              </a:pathLst>
            </a:custGeom>
            <a:solidFill>
              <a:srgbClr val="FFFFFF"/>
            </a:solidFill>
          </p:spPr>
          <p:txBody>
            <a:bodyPr/>
            <a:lstStyle/>
            <a:p>
              <a:endParaRPr lang="nl-NL"/>
            </a:p>
          </p:txBody>
        </p:sp>
        <p:sp>
          <p:nvSpPr>
            <p:cNvPr id="19" name="TextBox 19"/>
            <p:cNvSpPr txBox="1"/>
            <p:nvPr/>
          </p:nvSpPr>
          <p:spPr>
            <a:xfrm>
              <a:off x="0" y="0"/>
              <a:ext cx="354122" cy="192227"/>
            </a:xfrm>
            <a:prstGeom prst="rect">
              <a:avLst/>
            </a:prstGeom>
          </p:spPr>
          <p:txBody>
            <a:bodyPr lIns="50800" tIns="50800" rIns="50800" bIns="50800" rtlCol="0" anchor="ctr"/>
            <a:lstStyle/>
            <a:p>
              <a:pPr algn="ctr">
                <a:lnSpc>
                  <a:spcPts val="2952"/>
                </a:lnSpc>
              </a:pPr>
              <a:endParaRPr/>
            </a:p>
          </p:txBody>
        </p:sp>
      </p:grpSp>
      <p:grpSp>
        <p:nvGrpSpPr>
          <p:cNvPr id="20" name="Group 20"/>
          <p:cNvGrpSpPr/>
          <p:nvPr/>
        </p:nvGrpSpPr>
        <p:grpSpPr>
          <a:xfrm>
            <a:off x="1467092" y="9697351"/>
            <a:ext cx="1344556" cy="729863"/>
            <a:chOff x="0" y="0"/>
            <a:chExt cx="354122" cy="192227"/>
          </a:xfrm>
        </p:grpSpPr>
        <p:sp>
          <p:nvSpPr>
            <p:cNvPr id="21" name="Freeform 21"/>
            <p:cNvSpPr/>
            <p:nvPr/>
          </p:nvSpPr>
          <p:spPr>
            <a:xfrm>
              <a:off x="0" y="0"/>
              <a:ext cx="354122" cy="192227"/>
            </a:xfrm>
            <a:custGeom>
              <a:avLst/>
              <a:gdLst/>
              <a:ahLst/>
              <a:cxnLst/>
              <a:rect l="l" t="t" r="r" b="b"/>
              <a:pathLst>
                <a:path w="354122" h="192227">
                  <a:moveTo>
                    <a:pt x="0" y="0"/>
                  </a:moveTo>
                  <a:lnTo>
                    <a:pt x="354122" y="0"/>
                  </a:lnTo>
                  <a:lnTo>
                    <a:pt x="354122" y="192227"/>
                  </a:lnTo>
                  <a:lnTo>
                    <a:pt x="0" y="192227"/>
                  </a:lnTo>
                  <a:close/>
                </a:path>
              </a:pathLst>
            </a:custGeom>
            <a:solidFill>
              <a:srgbClr val="FFFFFF"/>
            </a:solidFill>
          </p:spPr>
          <p:txBody>
            <a:bodyPr/>
            <a:lstStyle/>
            <a:p>
              <a:endParaRPr lang="nl-NL"/>
            </a:p>
          </p:txBody>
        </p:sp>
        <p:sp>
          <p:nvSpPr>
            <p:cNvPr id="22" name="TextBox 22"/>
            <p:cNvSpPr txBox="1"/>
            <p:nvPr/>
          </p:nvSpPr>
          <p:spPr>
            <a:xfrm>
              <a:off x="0" y="0"/>
              <a:ext cx="354122" cy="192227"/>
            </a:xfrm>
            <a:prstGeom prst="rect">
              <a:avLst/>
            </a:prstGeom>
          </p:spPr>
          <p:txBody>
            <a:bodyPr lIns="50800" tIns="50800" rIns="50800" bIns="50800" rtlCol="0" anchor="ctr"/>
            <a:lstStyle/>
            <a:p>
              <a:pPr algn="ctr">
                <a:lnSpc>
                  <a:spcPts val="2952"/>
                </a:lnSpc>
              </a:pPr>
              <a:endParaRPr/>
            </a:p>
          </p:txBody>
        </p:sp>
      </p:grpSp>
      <p:sp>
        <p:nvSpPr>
          <p:cNvPr id="23" name="Freeform 23"/>
          <p:cNvSpPr/>
          <p:nvPr/>
        </p:nvSpPr>
        <p:spPr>
          <a:xfrm>
            <a:off x="1622161" y="9258300"/>
            <a:ext cx="764791" cy="688563"/>
          </a:xfrm>
          <a:custGeom>
            <a:avLst/>
            <a:gdLst/>
            <a:ahLst/>
            <a:cxnLst/>
            <a:rect l="l" t="t" r="r" b="b"/>
            <a:pathLst>
              <a:path w="764791" h="688563">
                <a:moveTo>
                  <a:pt x="0" y="0"/>
                </a:moveTo>
                <a:lnTo>
                  <a:pt x="764792" y="0"/>
                </a:lnTo>
                <a:lnTo>
                  <a:pt x="764792" y="688563"/>
                </a:lnTo>
                <a:lnTo>
                  <a:pt x="0" y="688563"/>
                </a:lnTo>
                <a:lnTo>
                  <a:pt x="0" y="0"/>
                </a:lnTo>
                <a:close/>
              </a:path>
            </a:pathLst>
          </a:custGeom>
          <a:blipFill>
            <a:blip r:embed="rId12"/>
            <a:stretch>
              <a:fillRect/>
            </a:stretch>
          </a:blipFill>
        </p:spPr>
        <p:txBody>
          <a:bodyPr/>
          <a:lstStyle/>
          <a:p>
            <a:endParaRPr lang="nl-NL"/>
          </a:p>
        </p:txBody>
      </p:sp>
      <p:sp>
        <p:nvSpPr>
          <p:cNvPr id="24" name="TextBox 24"/>
          <p:cNvSpPr txBox="1"/>
          <p:nvPr/>
        </p:nvSpPr>
        <p:spPr>
          <a:xfrm>
            <a:off x="1749667" y="1704004"/>
            <a:ext cx="4811254"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EVALUATIE:</a:t>
            </a:r>
          </a:p>
        </p:txBody>
      </p:sp>
      <p:sp>
        <p:nvSpPr>
          <p:cNvPr id="25" name="TextBox 25"/>
          <p:cNvSpPr txBox="1"/>
          <p:nvPr/>
        </p:nvSpPr>
        <p:spPr>
          <a:xfrm>
            <a:off x="1749667" y="2880577"/>
            <a:ext cx="7152931" cy="1434846"/>
          </a:xfrm>
          <a:prstGeom prst="rect">
            <a:avLst/>
          </a:prstGeom>
        </p:spPr>
        <p:txBody>
          <a:bodyPr lIns="0" tIns="0" rIns="0" bIns="0" rtlCol="0" anchor="t">
            <a:spAutoFit/>
          </a:bodyPr>
          <a:lstStyle/>
          <a:p>
            <a:pPr algn="l">
              <a:lnSpc>
                <a:spcPts val="4140"/>
              </a:lnSpc>
            </a:pPr>
            <a:r>
              <a:rPr lang="en-US" sz="3000">
                <a:solidFill>
                  <a:srgbClr val="000000"/>
                </a:solidFill>
                <a:latin typeface="Montserrat"/>
                <a:ea typeface="Montserrat"/>
                <a:cs typeface="Montserrat"/>
                <a:sym typeface="Montserrat"/>
              </a:rPr>
              <a:t>Hoe heb je deze eerste les ervaren?</a:t>
            </a:r>
          </a:p>
          <a:p>
            <a:pPr algn="l">
              <a:lnSpc>
                <a:spcPts val="4140"/>
              </a:lnSpc>
            </a:pPr>
            <a:endParaRPr lang="en-US" sz="3000">
              <a:solidFill>
                <a:srgbClr val="000000"/>
              </a:solidFill>
              <a:latin typeface="Montserrat"/>
              <a:ea typeface="Montserrat"/>
              <a:cs typeface="Montserrat"/>
              <a:sym typeface="Montserrat"/>
            </a:endParaRPr>
          </a:p>
          <a:p>
            <a:pPr algn="l">
              <a:lnSpc>
                <a:spcPts val="3174"/>
              </a:lnSpc>
            </a:pPr>
            <a:endParaRPr lang="en-US" sz="3000">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8620259" cy="3353285"/>
            <a:chOff x="0" y="0"/>
            <a:chExt cx="2270356" cy="883170"/>
          </a:xfrm>
        </p:grpSpPr>
        <p:sp>
          <p:nvSpPr>
            <p:cNvPr id="3" name="Freeform 3"/>
            <p:cNvSpPr/>
            <p:nvPr/>
          </p:nvSpPr>
          <p:spPr>
            <a:xfrm>
              <a:off x="0" y="0"/>
              <a:ext cx="2270356" cy="883170"/>
            </a:xfrm>
            <a:custGeom>
              <a:avLst/>
              <a:gdLst/>
              <a:ahLst/>
              <a:cxnLst/>
              <a:rect l="l" t="t" r="r" b="b"/>
              <a:pathLst>
                <a:path w="2270356" h="883170">
                  <a:moveTo>
                    <a:pt x="45803" y="0"/>
                  </a:moveTo>
                  <a:lnTo>
                    <a:pt x="2224553" y="0"/>
                  </a:lnTo>
                  <a:cubicBezTo>
                    <a:pt x="2236700" y="0"/>
                    <a:pt x="2248351" y="4826"/>
                    <a:pt x="2256941" y="13416"/>
                  </a:cubicBezTo>
                  <a:cubicBezTo>
                    <a:pt x="2265531" y="22005"/>
                    <a:pt x="2270356" y="33656"/>
                    <a:pt x="2270356" y="45803"/>
                  </a:cubicBezTo>
                  <a:lnTo>
                    <a:pt x="2270356" y="837366"/>
                  </a:lnTo>
                  <a:cubicBezTo>
                    <a:pt x="2270356" y="862663"/>
                    <a:pt x="2249849" y="883170"/>
                    <a:pt x="2224553" y="883170"/>
                  </a:cubicBezTo>
                  <a:lnTo>
                    <a:pt x="45803" y="883170"/>
                  </a:lnTo>
                  <a:cubicBezTo>
                    <a:pt x="20507" y="883170"/>
                    <a:pt x="0" y="862663"/>
                    <a:pt x="0" y="837366"/>
                  </a:cubicBezTo>
                  <a:lnTo>
                    <a:pt x="0" y="45803"/>
                  </a:lnTo>
                  <a:cubicBezTo>
                    <a:pt x="0" y="20507"/>
                    <a:pt x="20507" y="0"/>
                    <a:pt x="45803" y="0"/>
                  </a:cubicBezTo>
                  <a:close/>
                </a:path>
              </a:pathLst>
            </a:custGeom>
            <a:solidFill>
              <a:srgbClr val="FDFDFB"/>
            </a:solidFill>
          </p:spPr>
          <p:txBody>
            <a:bodyPr/>
            <a:lstStyle/>
            <a:p>
              <a:endParaRPr lang="nl-NL"/>
            </a:p>
          </p:txBody>
        </p:sp>
        <p:sp>
          <p:nvSpPr>
            <p:cNvPr id="4" name="TextBox 4"/>
            <p:cNvSpPr txBox="1"/>
            <p:nvPr/>
          </p:nvSpPr>
          <p:spPr>
            <a:xfrm>
              <a:off x="0" y="0"/>
              <a:ext cx="2270356" cy="883170"/>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9888576" y="3794908"/>
            <a:ext cx="8399424" cy="6299568"/>
          </a:xfrm>
          <a:custGeom>
            <a:avLst/>
            <a:gdLst/>
            <a:ahLst/>
            <a:cxnLst/>
            <a:rect l="l" t="t" r="r" b="b"/>
            <a:pathLst>
              <a:path w="8399424" h="6299568">
                <a:moveTo>
                  <a:pt x="0" y="0"/>
                </a:moveTo>
                <a:lnTo>
                  <a:pt x="8399424" y="0"/>
                </a:lnTo>
                <a:lnTo>
                  <a:pt x="8399424" y="6299567"/>
                </a:lnTo>
                <a:lnTo>
                  <a:pt x="0" y="6299567"/>
                </a:lnTo>
                <a:lnTo>
                  <a:pt x="0" y="0"/>
                </a:lnTo>
                <a:close/>
              </a:path>
            </a:pathLst>
          </a:custGeom>
          <a:blipFill>
            <a:blip r:embed="rId2"/>
            <a:stretch>
              <a:fillRect/>
            </a:stretch>
          </a:blipFill>
        </p:spPr>
        <p:txBody>
          <a:bodyPr/>
          <a:lstStyle/>
          <a:p>
            <a:endParaRPr lang="nl-NL"/>
          </a:p>
        </p:txBody>
      </p:sp>
      <p:sp>
        <p:nvSpPr>
          <p:cNvPr id="6" name="TextBox 6"/>
          <p:cNvSpPr txBox="1"/>
          <p:nvPr/>
        </p:nvSpPr>
        <p:spPr>
          <a:xfrm>
            <a:off x="1655121" y="1574610"/>
            <a:ext cx="6898453"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INHOUD LES:</a:t>
            </a:r>
          </a:p>
        </p:txBody>
      </p:sp>
      <p:sp>
        <p:nvSpPr>
          <p:cNvPr id="7" name="TextBox 7"/>
          <p:cNvSpPr txBox="1"/>
          <p:nvPr/>
        </p:nvSpPr>
        <p:spPr>
          <a:xfrm>
            <a:off x="1678817" y="2538099"/>
            <a:ext cx="5873712" cy="2124075"/>
          </a:xfrm>
          <a:prstGeom prst="rect">
            <a:avLst/>
          </a:prstGeom>
        </p:spPr>
        <p:txBody>
          <a:bodyPr lIns="0" tIns="0" rIns="0" bIns="0" rtlCol="0" anchor="t">
            <a:spAutoFit/>
          </a:bodyPr>
          <a:lstStyle/>
          <a:p>
            <a:pPr marL="539749" lvl="1" indent="-269875" algn="l">
              <a:lnSpc>
                <a:spcPts val="3449"/>
              </a:lnSpc>
              <a:buFont typeface="Arial"/>
              <a:buChar char="•"/>
            </a:pPr>
            <a:r>
              <a:rPr lang="en-US" sz="2499">
                <a:solidFill>
                  <a:srgbClr val="AB1F2C"/>
                </a:solidFill>
                <a:latin typeface="Montserrat"/>
                <a:ea typeface="Montserrat"/>
                <a:cs typeface="Montserrat"/>
                <a:sym typeface="Montserrat"/>
              </a:rPr>
              <a:t>Waarom deze leereenheid?</a:t>
            </a:r>
          </a:p>
          <a:p>
            <a:pPr marL="539749" lvl="1" indent="-269875" algn="l">
              <a:lnSpc>
                <a:spcPts val="3449"/>
              </a:lnSpc>
              <a:buFont typeface="Arial"/>
              <a:buChar char="•"/>
            </a:pPr>
            <a:r>
              <a:rPr lang="en-US" sz="2499">
                <a:solidFill>
                  <a:srgbClr val="AB1F2C"/>
                </a:solidFill>
                <a:latin typeface="Montserrat"/>
                <a:ea typeface="Montserrat"/>
                <a:cs typeface="Montserrat"/>
                <a:sym typeface="Montserrat"/>
              </a:rPr>
              <a:t>Uitleg leereenheid </a:t>
            </a:r>
          </a:p>
          <a:p>
            <a:pPr marL="539749" lvl="1" indent="-269875" algn="l">
              <a:lnSpc>
                <a:spcPts val="3449"/>
              </a:lnSpc>
              <a:buFont typeface="Arial"/>
              <a:buChar char="•"/>
            </a:pPr>
            <a:r>
              <a:rPr lang="en-US" sz="2499">
                <a:solidFill>
                  <a:srgbClr val="AB1F2C"/>
                </a:solidFill>
                <a:latin typeface="Montserrat"/>
                <a:ea typeface="Montserrat"/>
                <a:cs typeface="Montserrat"/>
                <a:sym typeface="Montserrat"/>
              </a:rPr>
              <a:t>Opdracht 1 en 2</a:t>
            </a:r>
          </a:p>
          <a:p>
            <a:pPr algn="l">
              <a:lnSpc>
                <a:spcPts val="3449"/>
              </a:lnSpc>
            </a:pPr>
            <a:endParaRPr lang="en-US" sz="2499">
              <a:solidFill>
                <a:srgbClr val="AB1F2C"/>
              </a:solidFill>
              <a:latin typeface="Montserrat"/>
              <a:ea typeface="Montserrat"/>
              <a:cs typeface="Montserrat"/>
              <a:sym typeface="Montserrat"/>
            </a:endParaRPr>
          </a:p>
          <a:p>
            <a:pPr algn="l">
              <a:lnSpc>
                <a:spcPts val="3449"/>
              </a:lnSpc>
            </a:pPr>
            <a:endParaRPr lang="en-US" sz="2499">
              <a:solidFill>
                <a:srgbClr val="AB1F2C"/>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670264" y="6413260"/>
            <a:ext cx="15850503" cy="3247262"/>
            <a:chOff x="0" y="0"/>
            <a:chExt cx="4174618" cy="855246"/>
          </a:xfrm>
        </p:grpSpPr>
        <p:sp>
          <p:nvSpPr>
            <p:cNvPr id="3" name="Freeform 3"/>
            <p:cNvSpPr/>
            <p:nvPr/>
          </p:nvSpPr>
          <p:spPr>
            <a:xfrm>
              <a:off x="0" y="0"/>
              <a:ext cx="4174618" cy="855246"/>
            </a:xfrm>
            <a:custGeom>
              <a:avLst/>
              <a:gdLst/>
              <a:ahLst/>
              <a:cxnLst/>
              <a:rect l="l" t="t" r="r" b="b"/>
              <a:pathLst>
                <a:path w="4174618" h="855246">
                  <a:moveTo>
                    <a:pt x="24910" y="0"/>
                  </a:moveTo>
                  <a:lnTo>
                    <a:pt x="4149708" y="0"/>
                  </a:lnTo>
                  <a:cubicBezTo>
                    <a:pt x="4156315" y="0"/>
                    <a:pt x="4162651" y="2624"/>
                    <a:pt x="4167322" y="7296"/>
                  </a:cubicBezTo>
                  <a:cubicBezTo>
                    <a:pt x="4171994" y="11968"/>
                    <a:pt x="4174618" y="18304"/>
                    <a:pt x="4174618" y="24910"/>
                  </a:cubicBezTo>
                  <a:lnTo>
                    <a:pt x="4174618" y="830336"/>
                  </a:lnTo>
                  <a:cubicBezTo>
                    <a:pt x="4174618" y="844093"/>
                    <a:pt x="4163465" y="855246"/>
                    <a:pt x="4149708" y="855246"/>
                  </a:cubicBezTo>
                  <a:lnTo>
                    <a:pt x="24910" y="855246"/>
                  </a:lnTo>
                  <a:cubicBezTo>
                    <a:pt x="18304" y="855246"/>
                    <a:pt x="11968" y="852621"/>
                    <a:pt x="7296" y="847950"/>
                  </a:cubicBezTo>
                  <a:cubicBezTo>
                    <a:pt x="2624" y="843278"/>
                    <a:pt x="0" y="836942"/>
                    <a:pt x="0" y="830336"/>
                  </a:cubicBezTo>
                  <a:lnTo>
                    <a:pt x="0" y="24910"/>
                  </a:lnTo>
                  <a:cubicBezTo>
                    <a:pt x="0" y="11153"/>
                    <a:pt x="11153" y="0"/>
                    <a:pt x="24910" y="0"/>
                  </a:cubicBezTo>
                  <a:close/>
                </a:path>
              </a:pathLst>
            </a:custGeom>
            <a:solidFill>
              <a:srgbClr val="FDFDFB"/>
            </a:solidFill>
          </p:spPr>
          <p:txBody>
            <a:bodyPr/>
            <a:lstStyle/>
            <a:p>
              <a:endParaRPr lang="nl-NL"/>
            </a:p>
          </p:txBody>
        </p:sp>
        <p:sp>
          <p:nvSpPr>
            <p:cNvPr id="4" name="TextBox 4"/>
            <p:cNvSpPr txBox="1"/>
            <p:nvPr/>
          </p:nvSpPr>
          <p:spPr>
            <a:xfrm>
              <a:off x="0" y="0"/>
              <a:ext cx="4174618" cy="855246"/>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670264" y="626478"/>
            <a:ext cx="8620259" cy="4785755"/>
            <a:chOff x="0" y="0"/>
            <a:chExt cx="1634390" cy="907373"/>
          </a:xfrm>
        </p:grpSpPr>
        <p:sp>
          <p:nvSpPr>
            <p:cNvPr id="6" name="Freeform 6"/>
            <p:cNvSpPr/>
            <p:nvPr/>
          </p:nvSpPr>
          <p:spPr>
            <a:xfrm>
              <a:off x="0" y="0"/>
              <a:ext cx="1634390" cy="907373"/>
            </a:xfrm>
            <a:custGeom>
              <a:avLst/>
              <a:gdLst/>
              <a:ahLst/>
              <a:cxnLst/>
              <a:rect l="l" t="t" r="r" b="b"/>
              <a:pathLst>
                <a:path w="1634390" h="907373">
                  <a:moveTo>
                    <a:pt x="20656" y="0"/>
                  </a:moveTo>
                  <a:lnTo>
                    <a:pt x="1613733" y="0"/>
                  </a:lnTo>
                  <a:cubicBezTo>
                    <a:pt x="1625142" y="0"/>
                    <a:pt x="1634390" y="9248"/>
                    <a:pt x="1634390" y="20656"/>
                  </a:cubicBezTo>
                  <a:lnTo>
                    <a:pt x="1634390" y="886717"/>
                  </a:lnTo>
                  <a:cubicBezTo>
                    <a:pt x="1634390" y="892195"/>
                    <a:pt x="1632214" y="897449"/>
                    <a:pt x="1628340" y="901323"/>
                  </a:cubicBezTo>
                  <a:cubicBezTo>
                    <a:pt x="1624466" y="905197"/>
                    <a:pt x="1619212" y="907373"/>
                    <a:pt x="1613733" y="907373"/>
                  </a:cubicBezTo>
                  <a:lnTo>
                    <a:pt x="20656" y="907373"/>
                  </a:lnTo>
                  <a:cubicBezTo>
                    <a:pt x="15178" y="907373"/>
                    <a:pt x="9924" y="905197"/>
                    <a:pt x="6050" y="901323"/>
                  </a:cubicBezTo>
                  <a:cubicBezTo>
                    <a:pt x="2176" y="897449"/>
                    <a:pt x="0" y="892195"/>
                    <a:pt x="0" y="886717"/>
                  </a:cubicBezTo>
                  <a:lnTo>
                    <a:pt x="0" y="20656"/>
                  </a:lnTo>
                  <a:cubicBezTo>
                    <a:pt x="0" y="15178"/>
                    <a:pt x="2176" y="9924"/>
                    <a:pt x="6050" y="6050"/>
                  </a:cubicBezTo>
                  <a:cubicBezTo>
                    <a:pt x="9924" y="2176"/>
                    <a:pt x="15178" y="0"/>
                    <a:pt x="20656" y="0"/>
                  </a:cubicBezTo>
                  <a:close/>
                </a:path>
              </a:pathLst>
            </a:custGeom>
            <a:blipFill>
              <a:blip r:embed="rId2"/>
              <a:stretch>
                <a:fillRect l="-1827" r="-1827"/>
              </a:stretch>
            </a:blipFill>
          </p:spPr>
          <p:txBody>
            <a:bodyPr/>
            <a:lstStyle/>
            <a:p>
              <a:endParaRPr lang="nl-NL"/>
            </a:p>
          </p:txBody>
        </p:sp>
      </p:grpSp>
      <p:sp>
        <p:nvSpPr>
          <p:cNvPr id="7" name="Freeform 7"/>
          <p:cNvSpPr/>
          <p:nvPr/>
        </p:nvSpPr>
        <p:spPr>
          <a:xfrm>
            <a:off x="12935176" y="896646"/>
            <a:ext cx="4682560" cy="4114800"/>
          </a:xfrm>
          <a:custGeom>
            <a:avLst/>
            <a:gdLst/>
            <a:ahLst/>
            <a:cxnLst/>
            <a:rect l="l" t="t" r="r" b="b"/>
            <a:pathLst>
              <a:path w="4682560" h="4114800">
                <a:moveTo>
                  <a:pt x="0" y="0"/>
                </a:moveTo>
                <a:lnTo>
                  <a:pt x="4682560" y="0"/>
                </a:lnTo>
                <a:lnTo>
                  <a:pt x="4682560" y="4114800"/>
                </a:lnTo>
                <a:lnTo>
                  <a:pt x="0" y="4114800"/>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txBody>
          <a:bodyPr/>
          <a:lstStyle/>
          <a:p>
            <a:endParaRPr lang="nl-NL"/>
          </a:p>
        </p:txBody>
      </p:sp>
      <p:grpSp>
        <p:nvGrpSpPr>
          <p:cNvPr id="8" name="Group 8"/>
          <p:cNvGrpSpPr/>
          <p:nvPr/>
        </p:nvGrpSpPr>
        <p:grpSpPr>
          <a:xfrm>
            <a:off x="7749351" y="4550554"/>
            <a:ext cx="7684562" cy="1356532"/>
            <a:chOff x="0" y="0"/>
            <a:chExt cx="2808357" cy="495750"/>
          </a:xfrm>
        </p:grpSpPr>
        <p:sp>
          <p:nvSpPr>
            <p:cNvPr id="9" name="Freeform 9"/>
            <p:cNvSpPr/>
            <p:nvPr/>
          </p:nvSpPr>
          <p:spPr>
            <a:xfrm>
              <a:off x="0" y="0"/>
              <a:ext cx="2808356" cy="495750"/>
            </a:xfrm>
            <a:custGeom>
              <a:avLst/>
              <a:gdLst/>
              <a:ahLst/>
              <a:cxnLst/>
              <a:rect l="l" t="t" r="r" b="b"/>
              <a:pathLst>
                <a:path w="2808356" h="495750">
                  <a:moveTo>
                    <a:pt x="51381" y="0"/>
                  </a:moveTo>
                  <a:lnTo>
                    <a:pt x="2756976" y="0"/>
                  </a:lnTo>
                  <a:cubicBezTo>
                    <a:pt x="2785353" y="0"/>
                    <a:pt x="2808356" y="23004"/>
                    <a:pt x="2808356" y="51381"/>
                  </a:cubicBezTo>
                  <a:lnTo>
                    <a:pt x="2808356" y="444370"/>
                  </a:lnTo>
                  <a:cubicBezTo>
                    <a:pt x="2808356" y="457997"/>
                    <a:pt x="2802943" y="471066"/>
                    <a:pt x="2793307" y="480701"/>
                  </a:cubicBezTo>
                  <a:cubicBezTo>
                    <a:pt x="2783672" y="490337"/>
                    <a:pt x="2770603" y="495750"/>
                    <a:pt x="2756976" y="495750"/>
                  </a:cubicBezTo>
                  <a:lnTo>
                    <a:pt x="51381" y="495750"/>
                  </a:lnTo>
                  <a:cubicBezTo>
                    <a:pt x="23004" y="495750"/>
                    <a:pt x="0" y="472746"/>
                    <a:pt x="0" y="444370"/>
                  </a:cubicBezTo>
                  <a:lnTo>
                    <a:pt x="0" y="51381"/>
                  </a:lnTo>
                  <a:cubicBezTo>
                    <a:pt x="0" y="23004"/>
                    <a:pt x="23004" y="0"/>
                    <a:pt x="51381" y="0"/>
                  </a:cubicBezTo>
                  <a:close/>
                </a:path>
              </a:pathLst>
            </a:custGeom>
            <a:solidFill>
              <a:srgbClr val="FDFDFB"/>
            </a:solidFill>
          </p:spPr>
          <p:txBody>
            <a:bodyPr/>
            <a:lstStyle/>
            <a:p>
              <a:endParaRPr lang="nl-NL"/>
            </a:p>
          </p:txBody>
        </p:sp>
        <p:sp>
          <p:nvSpPr>
            <p:cNvPr id="10" name="TextBox 10"/>
            <p:cNvSpPr txBox="1"/>
            <p:nvPr/>
          </p:nvSpPr>
          <p:spPr>
            <a:xfrm>
              <a:off x="0" y="0"/>
              <a:ext cx="2808357" cy="495750"/>
            </a:xfrm>
            <a:prstGeom prst="rect">
              <a:avLst/>
            </a:prstGeom>
          </p:spPr>
          <p:txBody>
            <a:bodyPr lIns="50800" tIns="50800" rIns="50800" bIns="50800" rtlCol="0" anchor="ctr"/>
            <a:lstStyle/>
            <a:p>
              <a:pPr algn="ctr">
                <a:lnSpc>
                  <a:spcPts val="2952"/>
                </a:lnSpc>
              </a:pPr>
              <a:endParaRPr/>
            </a:p>
          </p:txBody>
        </p:sp>
      </p:grpSp>
      <p:sp>
        <p:nvSpPr>
          <p:cNvPr id="11" name="TextBox 11"/>
          <p:cNvSpPr txBox="1"/>
          <p:nvPr/>
        </p:nvSpPr>
        <p:spPr>
          <a:xfrm>
            <a:off x="8390713" y="4868571"/>
            <a:ext cx="6401838" cy="1195424"/>
          </a:xfrm>
          <a:prstGeom prst="rect">
            <a:avLst/>
          </a:prstGeom>
        </p:spPr>
        <p:txBody>
          <a:bodyPr lIns="0" tIns="0" rIns="0" bIns="0" rtlCol="0" anchor="t">
            <a:spAutoFit/>
          </a:bodyPr>
          <a:lstStyle/>
          <a:p>
            <a:pPr algn="l">
              <a:lnSpc>
                <a:spcPts val="4900"/>
              </a:lnSpc>
            </a:pPr>
            <a:r>
              <a:rPr lang="en-US" sz="2882" b="1" spc="170">
                <a:solidFill>
                  <a:srgbClr val="F79E67"/>
                </a:solidFill>
                <a:latin typeface="Montserrat Bold"/>
                <a:ea typeface="Montserrat Bold"/>
                <a:cs typeface="Montserrat Bold"/>
                <a:sym typeface="Montserrat Bold"/>
              </a:rPr>
              <a:t>WAAROM DEZE MODULE ?</a:t>
            </a:r>
          </a:p>
          <a:p>
            <a:pPr marL="0" lvl="0" indent="0" algn="l">
              <a:lnSpc>
                <a:spcPts val="4900"/>
              </a:lnSpc>
              <a:spcBef>
                <a:spcPct val="0"/>
              </a:spcBef>
            </a:pPr>
            <a:endParaRPr lang="en-US" sz="2882" b="1" spc="170">
              <a:solidFill>
                <a:srgbClr val="F79E67"/>
              </a:solidFill>
              <a:latin typeface="Montserrat Bold"/>
              <a:ea typeface="Montserrat Bold"/>
              <a:cs typeface="Montserrat Bold"/>
              <a:sym typeface="Montserrat Bold"/>
            </a:endParaRPr>
          </a:p>
        </p:txBody>
      </p:sp>
      <p:sp>
        <p:nvSpPr>
          <p:cNvPr id="12" name="TextBox 12"/>
          <p:cNvSpPr txBox="1"/>
          <p:nvPr/>
        </p:nvSpPr>
        <p:spPr>
          <a:xfrm>
            <a:off x="1259685" y="6955804"/>
            <a:ext cx="14671662" cy="2552700"/>
          </a:xfrm>
          <a:prstGeom prst="rect">
            <a:avLst/>
          </a:prstGeom>
        </p:spPr>
        <p:txBody>
          <a:bodyPr lIns="0" tIns="0" rIns="0" bIns="0" rtlCol="0" anchor="t">
            <a:spAutoFit/>
          </a:bodyPr>
          <a:lstStyle/>
          <a:p>
            <a:pPr algn="l">
              <a:lnSpc>
                <a:spcPts val="3449"/>
              </a:lnSpc>
            </a:pPr>
            <a:r>
              <a:rPr lang="en-US" sz="2499">
                <a:solidFill>
                  <a:srgbClr val="000000"/>
                </a:solidFill>
                <a:latin typeface="Montserrat"/>
                <a:ea typeface="Montserrat"/>
                <a:cs typeface="Montserrat"/>
                <a:sym typeface="Montserrat"/>
              </a:rPr>
              <a:t>We komen er steeds meer achter dat muziek een erg positief effect heeft op de hersenen.</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r>
              <a:rPr lang="en-US" sz="2499">
                <a:solidFill>
                  <a:srgbClr val="000000"/>
                </a:solidFill>
                <a:latin typeface="Montserrat"/>
                <a:ea typeface="Montserrat"/>
                <a:cs typeface="Montserrat"/>
                <a:sym typeface="Montserrat"/>
              </a:rPr>
              <a:t> Zo’n goed effect dat zelfs hersenen die ernstig aangetast zijn door een ziekte als Alzheimer weer geactiveerd kunnen worden voor een korte tijd.</a:t>
            </a:r>
          </a:p>
          <a:p>
            <a:pPr algn="l">
              <a:lnSpc>
                <a:spcPts val="3449"/>
              </a:lnSpc>
            </a:pPr>
            <a:r>
              <a:rPr lang="en-US" sz="2499">
                <a:solidFill>
                  <a:srgbClr val="000000"/>
                </a:solidFill>
                <a:latin typeface="Montserrat"/>
                <a:ea typeface="Montserrat"/>
                <a:cs typeface="Montserrat"/>
                <a:sym typeface="Montserrat"/>
              </a:rPr>
              <a:t>https://www.youtube.com/watch?v=ci2lBpOXncc   </a:t>
            </a:r>
          </a:p>
          <a:p>
            <a:pPr algn="l">
              <a:lnSpc>
                <a:spcPts val="3449"/>
              </a:lnSpc>
            </a:pPr>
            <a:endParaRPr lang="en-US" sz="2499">
              <a:solidFill>
                <a:srgbClr val="000000"/>
              </a:solidFill>
              <a:latin typeface="Montserrat"/>
              <a:ea typeface="Montserrat"/>
              <a:cs typeface="Montserrat"/>
              <a:sym typeface="Montserrat"/>
            </a:endParaRPr>
          </a:p>
        </p:txBody>
      </p:sp>
      <p:sp>
        <p:nvSpPr>
          <p:cNvPr id="13" name="Freeform 13">
            <a:hlinkClick r:id="rId5" tooltip="https://www.youtube.com/watch?v=ci2lBpOXncc"/>
          </p:cNvPr>
          <p:cNvSpPr/>
          <p:nvPr/>
        </p:nvSpPr>
        <p:spPr>
          <a:xfrm>
            <a:off x="1028700" y="4067322"/>
            <a:ext cx="1079852" cy="1079852"/>
          </a:xfrm>
          <a:custGeom>
            <a:avLst/>
            <a:gdLst/>
            <a:ahLst/>
            <a:cxnLst/>
            <a:rect l="l" t="t" r="r" b="b"/>
            <a:pathLst>
              <a:path w="1079852" h="1079852">
                <a:moveTo>
                  <a:pt x="0" y="0"/>
                </a:moveTo>
                <a:lnTo>
                  <a:pt x="1079852" y="0"/>
                </a:lnTo>
                <a:lnTo>
                  <a:pt x="1079852" y="1079852"/>
                </a:lnTo>
                <a:lnTo>
                  <a:pt x="0" y="10798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3750083" y="7845674"/>
            <a:ext cx="10787833" cy="1734478"/>
            <a:chOff x="0" y="0"/>
            <a:chExt cx="2841240" cy="456817"/>
          </a:xfrm>
        </p:grpSpPr>
        <p:sp>
          <p:nvSpPr>
            <p:cNvPr id="3" name="Freeform 3"/>
            <p:cNvSpPr/>
            <p:nvPr/>
          </p:nvSpPr>
          <p:spPr>
            <a:xfrm>
              <a:off x="0" y="0"/>
              <a:ext cx="2841240" cy="456817"/>
            </a:xfrm>
            <a:custGeom>
              <a:avLst/>
              <a:gdLst/>
              <a:ahLst/>
              <a:cxnLst/>
              <a:rect l="l" t="t" r="r" b="b"/>
              <a:pathLst>
                <a:path w="2841240" h="456817">
                  <a:moveTo>
                    <a:pt x="36600" y="0"/>
                  </a:moveTo>
                  <a:lnTo>
                    <a:pt x="2804640" y="0"/>
                  </a:lnTo>
                  <a:cubicBezTo>
                    <a:pt x="2814347" y="0"/>
                    <a:pt x="2823656" y="3856"/>
                    <a:pt x="2830520" y="10720"/>
                  </a:cubicBezTo>
                  <a:cubicBezTo>
                    <a:pt x="2837384" y="17584"/>
                    <a:pt x="2841240" y="26893"/>
                    <a:pt x="2841240" y="36600"/>
                  </a:cubicBezTo>
                  <a:lnTo>
                    <a:pt x="2841240" y="420217"/>
                  </a:lnTo>
                  <a:cubicBezTo>
                    <a:pt x="2841240" y="429924"/>
                    <a:pt x="2837384" y="439233"/>
                    <a:pt x="2830520" y="446097"/>
                  </a:cubicBezTo>
                  <a:cubicBezTo>
                    <a:pt x="2823656" y="452961"/>
                    <a:pt x="2814347" y="456817"/>
                    <a:pt x="2804640" y="456817"/>
                  </a:cubicBezTo>
                  <a:lnTo>
                    <a:pt x="36600" y="456817"/>
                  </a:lnTo>
                  <a:cubicBezTo>
                    <a:pt x="26893" y="456817"/>
                    <a:pt x="17584" y="452961"/>
                    <a:pt x="10720" y="446097"/>
                  </a:cubicBezTo>
                  <a:cubicBezTo>
                    <a:pt x="3856" y="439233"/>
                    <a:pt x="0" y="429924"/>
                    <a:pt x="0" y="420217"/>
                  </a:cubicBezTo>
                  <a:lnTo>
                    <a:pt x="0" y="36600"/>
                  </a:lnTo>
                  <a:cubicBezTo>
                    <a:pt x="0" y="26893"/>
                    <a:pt x="3856" y="17584"/>
                    <a:pt x="10720" y="10720"/>
                  </a:cubicBezTo>
                  <a:cubicBezTo>
                    <a:pt x="17584" y="3856"/>
                    <a:pt x="26893" y="0"/>
                    <a:pt x="36600" y="0"/>
                  </a:cubicBezTo>
                  <a:close/>
                </a:path>
              </a:pathLst>
            </a:custGeom>
            <a:solidFill>
              <a:srgbClr val="FDFDFB"/>
            </a:solidFill>
          </p:spPr>
          <p:txBody>
            <a:bodyPr/>
            <a:lstStyle/>
            <a:p>
              <a:endParaRPr lang="nl-NL"/>
            </a:p>
          </p:txBody>
        </p:sp>
        <p:sp>
          <p:nvSpPr>
            <p:cNvPr id="4" name="TextBox 4"/>
            <p:cNvSpPr txBox="1"/>
            <p:nvPr/>
          </p:nvSpPr>
          <p:spPr>
            <a:xfrm>
              <a:off x="0" y="0"/>
              <a:ext cx="2841240" cy="456817"/>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4075160" y="1676675"/>
            <a:ext cx="10137680" cy="5628190"/>
            <a:chOff x="0" y="0"/>
            <a:chExt cx="1634390" cy="907373"/>
          </a:xfrm>
        </p:grpSpPr>
        <p:sp>
          <p:nvSpPr>
            <p:cNvPr id="6" name="Freeform 6"/>
            <p:cNvSpPr/>
            <p:nvPr/>
          </p:nvSpPr>
          <p:spPr>
            <a:xfrm>
              <a:off x="0" y="0"/>
              <a:ext cx="1634390" cy="907373"/>
            </a:xfrm>
            <a:custGeom>
              <a:avLst/>
              <a:gdLst/>
              <a:ahLst/>
              <a:cxnLst/>
              <a:rect l="l" t="t" r="r" b="b"/>
              <a:pathLst>
                <a:path w="1634390" h="907373">
                  <a:moveTo>
                    <a:pt x="17565" y="0"/>
                  </a:moveTo>
                  <a:lnTo>
                    <a:pt x="1616825" y="0"/>
                  </a:lnTo>
                  <a:cubicBezTo>
                    <a:pt x="1626526" y="0"/>
                    <a:pt x="1634390" y="7864"/>
                    <a:pt x="1634390" y="17565"/>
                  </a:cubicBezTo>
                  <a:lnTo>
                    <a:pt x="1634390" y="889808"/>
                  </a:lnTo>
                  <a:cubicBezTo>
                    <a:pt x="1634390" y="899509"/>
                    <a:pt x="1626526" y="907373"/>
                    <a:pt x="1616825" y="907373"/>
                  </a:cubicBezTo>
                  <a:lnTo>
                    <a:pt x="17565" y="907373"/>
                  </a:lnTo>
                  <a:cubicBezTo>
                    <a:pt x="7864" y="907373"/>
                    <a:pt x="0" y="899509"/>
                    <a:pt x="0" y="889808"/>
                  </a:cubicBezTo>
                  <a:lnTo>
                    <a:pt x="0" y="17565"/>
                  </a:lnTo>
                  <a:cubicBezTo>
                    <a:pt x="0" y="7864"/>
                    <a:pt x="7864" y="0"/>
                    <a:pt x="17565" y="0"/>
                  </a:cubicBezTo>
                  <a:close/>
                </a:path>
              </a:pathLst>
            </a:custGeom>
            <a:blipFill>
              <a:blip r:embed="rId2"/>
              <a:stretch>
                <a:fillRect l="-10406" r="-10406"/>
              </a:stretch>
            </a:blipFill>
          </p:spPr>
          <p:txBody>
            <a:bodyPr/>
            <a:lstStyle/>
            <a:p>
              <a:endParaRPr lang="nl-NL"/>
            </a:p>
          </p:txBody>
        </p:sp>
      </p:grpSp>
      <p:grpSp>
        <p:nvGrpSpPr>
          <p:cNvPr id="7" name="Group 7"/>
          <p:cNvGrpSpPr/>
          <p:nvPr/>
        </p:nvGrpSpPr>
        <p:grpSpPr>
          <a:xfrm>
            <a:off x="1028700" y="1028700"/>
            <a:ext cx="7581013" cy="1295950"/>
            <a:chOff x="0" y="0"/>
            <a:chExt cx="1996645" cy="341320"/>
          </a:xfrm>
        </p:grpSpPr>
        <p:sp>
          <p:nvSpPr>
            <p:cNvPr id="8" name="Freeform 8"/>
            <p:cNvSpPr/>
            <p:nvPr/>
          </p:nvSpPr>
          <p:spPr>
            <a:xfrm>
              <a:off x="0" y="0"/>
              <a:ext cx="1996645" cy="341320"/>
            </a:xfrm>
            <a:custGeom>
              <a:avLst/>
              <a:gdLst/>
              <a:ahLst/>
              <a:cxnLst/>
              <a:rect l="l" t="t" r="r" b="b"/>
              <a:pathLst>
                <a:path w="1996645" h="341320">
                  <a:moveTo>
                    <a:pt x="52082" y="0"/>
                  </a:moveTo>
                  <a:lnTo>
                    <a:pt x="1944563" y="0"/>
                  </a:lnTo>
                  <a:cubicBezTo>
                    <a:pt x="1973327" y="0"/>
                    <a:pt x="1996645" y="23318"/>
                    <a:pt x="1996645" y="52082"/>
                  </a:cubicBezTo>
                  <a:lnTo>
                    <a:pt x="1996645" y="289238"/>
                  </a:lnTo>
                  <a:cubicBezTo>
                    <a:pt x="1996645" y="303051"/>
                    <a:pt x="1991158" y="316298"/>
                    <a:pt x="1981391" y="326065"/>
                  </a:cubicBezTo>
                  <a:cubicBezTo>
                    <a:pt x="1971623" y="335833"/>
                    <a:pt x="1958376" y="341320"/>
                    <a:pt x="1944563" y="341320"/>
                  </a:cubicBezTo>
                  <a:lnTo>
                    <a:pt x="52082" y="341320"/>
                  </a:lnTo>
                  <a:cubicBezTo>
                    <a:pt x="38269" y="341320"/>
                    <a:pt x="25022" y="335833"/>
                    <a:pt x="15255" y="326065"/>
                  </a:cubicBezTo>
                  <a:cubicBezTo>
                    <a:pt x="5487" y="316298"/>
                    <a:pt x="0" y="303051"/>
                    <a:pt x="0" y="289238"/>
                  </a:cubicBezTo>
                  <a:lnTo>
                    <a:pt x="0" y="52082"/>
                  </a:lnTo>
                  <a:cubicBezTo>
                    <a:pt x="0" y="38269"/>
                    <a:pt x="5487" y="25022"/>
                    <a:pt x="15255" y="15255"/>
                  </a:cubicBezTo>
                  <a:cubicBezTo>
                    <a:pt x="25022" y="5487"/>
                    <a:pt x="38269" y="0"/>
                    <a:pt x="52082" y="0"/>
                  </a:cubicBezTo>
                  <a:close/>
                </a:path>
              </a:pathLst>
            </a:custGeom>
            <a:solidFill>
              <a:srgbClr val="FDFDFB"/>
            </a:solidFill>
          </p:spPr>
          <p:txBody>
            <a:bodyPr/>
            <a:lstStyle/>
            <a:p>
              <a:endParaRPr lang="nl-NL"/>
            </a:p>
          </p:txBody>
        </p:sp>
        <p:sp>
          <p:nvSpPr>
            <p:cNvPr id="9" name="TextBox 9"/>
            <p:cNvSpPr txBox="1"/>
            <p:nvPr/>
          </p:nvSpPr>
          <p:spPr>
            <a:xfrm>
              <a:off x="0" y="0"/>
              <a:ext cx="1996645" cy="341320"/>
            </a:xfrm>
            <a:prstGeom prst="rect">
              <a:avLst/>
            </a:prstGeom>
          </p:spPr>
          <p:txBody>
            <a:bodyPr lIns="50800" tIns="50800" rIns="50800" bIns="50800" rtlCol="0" anchor="ctr"/>
            <a:lstStyle/>
            <a:p>
              <a:pPr algn="ctr">
                <a:lnSpc>
                  <a:spcPts val="2952"/>
                </a:lnSpc>
              </a:pPr>
              <a:endParaRPr/>
            </a:p>
          </p:txBody>
        </p:sp>
      </p:grpSp>
      <p:sp>
        <p:nvSpPr>
          <p:cNvPr id="10" name="Freeform 10">
            <a:hlinkClick r:id="rId3" tooltip="https://www.youtube.com/watch?v=UlWBmUUutL0"/>
          </p:cNvPr>
          <p:cNvSpPr/>
          <p:nvPr/>
        </p:nvSpPr>
        <p:spPr>
          <a:xfrm>
            <a:off x="12681502" y="5938220"/>
            <a:ext cx="1079852" cy="1079852"/>
          </a:xfrm>
          <a:custGeom>
            <a:avLst/>
            <a:gdLst/>
            <a:ahLst/>
            <a:cxnLst/>
            <a:rect l="l" t="t" r="r" b="b"/>
            <a:pathLst>
              <a:path w="1079852" h="1079852">
                <a:moveTo>
                  <a:pt x="0" y="0"/>
                </a:moveTo>
                <a:lnTo>
                  <a:pt x="1079852" y="0"/>
                </a:lnTo>
                <a:lnTo>
                  <a:pt x="1079852" y="1079852"/>
                </a:lnTo>
                <a:lnTo>
                  <a:pt x="0" y="10798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1" name="TextBox 11"/>
          <p:cNvSpPr txBox="1"/>
          <p:nvPr/>
        </p:nvSpPr>
        <p:spPr>
          <a:xfrm>
            <a:off x="1633557" y="1194075"/>
            <a:ext cx="6371300"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HENRI (ALIVE INSIDE)</a:t>
            </a:r>
          </a:p>
        </p:txBody>
      </p:sp>
      <p:sp>
        <p:nvSpPr>
          <p:cNvPr id="12" name="TextBox 12"/>
          <p:cNvSpPr txBox="1"/>
          <p:nvPr/>
        </p:nvSpPr>
        <p:spPr>
          <a:xfrm>
            <a:off x="4526646" y="8489076"/>
            <a:ext cx="9234708" cy="409575"/>
          </a:xfrm>
          <a:prstGeom prst="rect">
            <a:avLst/>
          </a:prstGeom>
        </p:spPr>
        <p:txBody>
          <a:bodyPr lIns="0" tIns="0" rIns="0" bIns="0" rtlCol="0" anchor="t">
            <a:spAutoFit/>
          </a:bodyPr>
          <a:lstStyle/>
          <a:p>
            <a:pPr algn="ctr">
              <a:lnSpc>
                <a:spcPts val="3449"/>
              </a:lnSpc>
            </a:pPr>
            <a:r>
              <a:rPr lang="en-US" sz="2499" u="sng">
                <a:solidFill>
                  <a:srgbClr val="AB1F2C"/>
                </a:solidFill>
                <a:latin typeface="Montserrat"/>
                <a:ea typeface="Montserrat"/>
                <a:cs typeface="Montserrat"/>
                <a:sym typeface="Montserrat"/>
                <a:hlinkClick r:id="rId3" tooltip="https://www.youtube.com/watch?v=UlWBmUUutL0"/>
              </a:rPr>
              <a:t>https://www.youtube.com/watch?v=UlWBmUUutL0</a:t>
            </a:r>
            <a:r>
              <a:rPr lang="en-US" sz="2499">
                <a:solidFill>
                  <a:srgbClr val="AB1F2C"/>
                </a:solidFill>
                <a:latin typeface="Montserrat"/>
                <a:ea typeface="Montserrat"/>
                <a:cs typeface="Montserrat"/>
                <a:sym typeface="Montserrat"/>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943289"/>
            <a:ext cx="8620259" cy="6400422"/>
            <a:chOff x="0" y="0"/>
            <a:chExt cx="2270356" cy="1685708"/>
          </a:xfrm>
        </p:grpSpPr>
        <p:sp>
          <p:nvSpPr>
            <p:cNvPr id="3" name="Freeform 3"/>
            <p:cNvSpPr/>
            <p:nvPr/>
          </p:nvSpPr>
          <p:spPr>
            <a:xfrm>
              <a:off x="0" y="0"/>
              <a:ext cx="2270356" cy="1685708"/>
            </a:xfrm>
            <a:custGeom>
              <a:avLst/>
              <a:gdLst/>
              <a:ahLst/>
              <a:cxnLst/>
              <a:rect l="l" t="t" r="r" b="b"/>
              <a:pathLst>
                <a:path w="2270356" h="1685708">
                  <a:moveTo>
                    <a:pt x="45803" y="0"/>
                  </a:moveTo>
                  <a:lnTo>
                    <a:pt x="2224553" y="0"/>
                  </a:lnTo>
                  <a:cubicBezTo>
                    <a:pt x="2236700" y="0"/>
                    <a:pt x="2248351" y="4826"/>
                    <a:pt x="2256941" y="13416"/>
                  </a:cubicBezTo>
                  <a:cubicBezTo>
                    <a:pt x="2265531" y="22005"/>
                    <a:pt x="2270356" y="33656"/>
                    <a:pt x="2270356" y="45803"/>
                  </a:cubicBezTo>
                  <a:lnTo>
                    <a:pt x="2270356" y="1639904"/>
                  </a:lnTo>
                  <a:cubicBezTo>
                    <a:pt x="2270356" y="1665201"/>
                    <a:pt x="2249849" y="1685708"/>
                    <a:pt x="2224553" y="1685708"/>
                  </a:cubicBezTo>
                  <a:lnTo>
                    <a:pt x="45803" y="1685708"/>
                  </a:lnTo>
                  <a:cubicBezTo>
                    <a:pt x="20507" y="1685708"/>
                    <a:pt x="0" y="1665201"/>
                    <a:pt x="0" y="1639904"/>
                  </a:cubicBezTo>
                  <a:lnTo>
                    <a:pt x="0" y="45803"/>
                  </a:lnTo>
                  <a:cubicBezTo>
                    <a:pt x="0" y="20507"/>
                    <a:pt x="20507" y="0"/>
                    <a:pt x="45803" y="0"/>
                  </a:cubicBezTo>
                  <a:close/>
                </a:path>
              </a:pathLst>
            </a:custGeom>
            <a:solidFill>
              <a:srgbClr val="FDFDFB"/>
            </a:solidFill>
          </p:spPr>
          <p:txBody>
            <a:bodyPr/>
            <a:lstStyle/>
            <a:p>
              <a:endParaRPr lang="nl-NL"/>
            </a:p>
          </p:txBody>
        </p:sp>
        <p:sp>
          <p:nvSpPr>
            <p:cNvPr id="4" name="TextBox 4"/>
            <p:cNvSpPr txBox="1"/>
            <p:nvPr/>
          </p:nvSpPr>
          <p:spPr>
            <a:xfrm>
              <a:off x="0" y="0"/>
              <a:ext cx="2270356" cy="1685708"/>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11485386" y="1437855"/>
            <a:ext cx="4298548" cy="7411289"/>
          </a:xfrm>
          <a:custGeom>
            <a:avLst/>
            <a:gdLst/>
            <a:ahLst/>
            <a:cxnLst/>
            <a:rect l="l" t="t" r="r" b="b"/>
            <a:pathLst>
              <a:path w="4298548" h="7411289">
                <a:moveTo>
                  <a:pt x="0" y="0"/>
                </a:moveTo>
                <a:lnTo>
                  <a:pt x="4298548" y="0"/>
                </a:lnTo>
                <a:lnTo>
                  <a:pt x="4298548" y="7411290"/>
                </a:lnTo>
                <a:lnTo>
                  <a:pt x="0" y="7411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TextBox 6"/>
          <p:cNvSpPr txBox="1"/>
          <p:nvPr/>
        </p:nvSpPr>
        <p:spPr>
          <a:xfrm>
            <a:off x="1621681" y="2627877"/>
            <a:ext cx="6898453"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UITLEG LEEREENHEID:</a:t>
            </a:r>
          </a:p>
        </p:txBody>
      </p:sp>
      <p:sp>
        <p:nvSpPr>
          <p:cNvPr id="7" name="TextBox 7"/>
          <p:cNvSpPr txBox="1"/>
          <p:nvPr/>
        </p:nvSpPr>
        <p:spPr>
          <a:xfrm>
            <a:off x="1621681" y="3829407"/>
            <a:ext cx="7434298" cy="4267200"/>
          </a:xfrm>
          <a:prstGeom prst="rect">
            <a:avLst/>
          </a:prstGeom>
        </p:spPr>
        <p:txBody>
          <a:bodyPr lIns="0" tIns="0" rIns="0" bIns="0" rtlCol="0" anchor="t">
            <a:spAutoFit/>
          </a:bodyPr>
          <a:lstStyle/>
          <a:p>
            <a:pPr algn="l">
              <a:lnSpc>
                <a:spcPts val="3449"/>
              </a:lnSpc>
            </a:pPr>
            <a:r>
              <a:rPr lang="en-US" sz="2499" b="1">
                <a:solidFill>
                  <a:srgbClr val="000000"/>
                </a:solidFill>
                <a:latin typeface="Montserrat Bold"/>
                <a:ea typeface="Montserrat Bold"/>
                <a:cs typeface="Montserrat Bold"/>
                <a:sym typeface="Montserrat Bold"/>
              </a:rPr>
              <a:t>Na aanleiding van de komende lessen; heb je kennis van:</a:t>
            </a:r>
          </a:p>
          <a:p>
            <a:pPr algn="l">
              <a:lnSpc>
                <a:spcPts val="3449"/>
              </a:lnSpc>
            </a:pPr>
            <a:endParaRPr lang="en-US" sz="2499" b="1">
              <a:solidFill>
                <a:srgbClr val="000000"/>
              </a:solidFill>
              <a:latin typeface="Montserrat Bold"/>
              <a:ea typeface="Montserrat Bold"/>
              <a:cs typeface="Montserrat Bold"/>
              <a:sym typeface="Montserrat Bold"/>
            </a:endParaRPr>
          </a:p>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Het effect van muziek op de hersenen</a:t>
            </a:r>
          </a:p>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Muzikale activiteiten die je in kan zetten</a:t>
            </a:r>
          </a:p>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Het planmatig werken en toepassen van (muzikale) activiteiten </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r>
              <a:rPr lang="en-US" sz="2499" b="1">
                <a:solidFill>
                  <a:srgbClr val="000000"/>
                </a:solidFill>
                <a:latin typeface="Montserrat Bold"/>
                <a:ea typeface="Montserrat Bold"/>
                <a:cs typeface="Montserrat Bold"/>
                <a:sym typeface="Montserrat Bold"/>
              </a:rPr>
              <a:t>Studiewijzer doorspreken </a:t>
            </a:r>
          </a:p>
          <a:p>
            <a:pPr algn="l">
              <a:lnSpc>
                <a:spcPts val="3449"/>
              </a:lnSpc>
            </a:pPr>
            <a:endParaRPr lang="en-US" sz="2499" b="1">
              <a:solidFill>
                <a:srgbClr val="000000"/>
              </a:solidFill>
              <a:latin typeface="Montserrat Bold"/>
              <a:ea typeface="Montserrat Bold"/>
              <a:cs typeface="Montserrat Bold"/>
              <a:sym typeface="Montserrat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5438321" y="7506116"/>
            <a:ext cx="2214562" cy="221456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4" name="TextBox 4"/>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5029659" y="3798747"/>
            <a:ext cx="3328988" cy="332898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8" name="Group 8"/>
          <p:cNvGrpSpPr/>
          <p:nvPr/>
        </p:nvGrpSpPr>
        <p:grpSpPr>
          <a:xfrm>
            <a:off x="9456607" y="264147"/>
            <a:ext cx="3328988" cy="33289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1" name="Group 11"/>
          <p:cNvGrpSpPr/>
          <p:nvPr/>
        </p:nvGrpSpPr>
        <p:grpSpPr>
          <a:xfrm>
            <a:off x="1028700" y="1028700"/>
            <a:ext cx="6782751" cy="1799882"/>
            <a:chOff x="0" y="0"/>
            <a:chExt cx="1786404" cy="474043"/>
          </a:xfrm>
        </p:grpSpPr>
        <p:sp>
          <p:nvSpPr>
            <p:cNvPr id="12" name="Freeform 12"/>
            <p:cNvSpPr/>
            <p:nvPr/>
          </p:nvSpPr>
          <p:spPr>
            <a:xfrm>
              <a:off x="0" y="0"/>
              <a:ext cx="1786404" cy="474043"/>
            </a:xfrm>
            <a:custGeom>
              <a:avLst/>
              <a:gdLst/>
              <a:ahLst/>
              <a:cxnLst/>
              <a:rect l="l" t="t" r="r" b="b"/>
              <a:pathLst>
                <a:path w="1786404" h="474043">
                  <a:moveTo>
                    <a:pt x="58212" y="0"/>
                  </a:moveTo>
                  <a:lnTo>
                    <a:pt x="1728191" y="0"/>
                  </a:lnTo>
                  <a:cubicBezTo>
                    <a:pt x="1743630" y="0"/>
                    <a:pt x="1758437" y="6133"/>
                    <a:pt x="1769354" y="17050"/>
                  </a:cubicBezTo>
                  <a:cubicBezTo>
                    <a:pt x="1780271" y="27967"/>
                    <a:pt x="1786404" y="42773"/>
                    <a:pt x="1786404" y="58212"/>
                  </a:cubicBezTo>
                  <a:lnTo>
                    <a:pt x="1786404" y="415831"/>
                  </a:lnTo>
                  <a:cubicBezTo>
                    <a:pt x="1786404" y="447981"/>
                    <a:pt x="1760341" y="474043"/>
                    <a:pt x="1728191" y="474043"/>
                  </a:cubicBezTo>
                  <a:lnTo>
                    <a:pt x="58212" y="474043"/>
                  </a:lnTo>
                  <a:cubicBezTo>
                    <a:pt x="26062" y="474043"/>
                    <a:pt x="0" y="447981"/>
                    <a:pt x="0" y="415831"/>
                  </a:cubicBezTo>
                  <a:lnTo>
                    <a:pt x="0" y="58212"/>
                  </a:lnTo>
                  <a:cubicBezTo>
                    <a:pt x="0" y="26062"/>
                    <a:pt x="26062" y="0"/>
                    <a:pt x="58212" y="0"/>
                  </a:cubicBezTo>
                  <a:close/>
                </a:path>
              </a:pathLst>
            </a:custGeom>
            <a:solidFill>
              <a:srgbClr val="FDFDFB"/>
            </a:solidFill>
          </p:spPr>
          <p:txBody>
            <a:bodyPr/>
            <a:lstStyle/>
            <a:p>
              <a:endParaRPr lang="nl-NL"/>
            </a:p>
          </p:txBody>
        </p:sp>
        <p:sp>
          <p:nvSpPr>
            <p:cNvPr id="13" name="TextBox 13"/>
            <p:cNvSpPr txBox="1"/>
            <p:nvPr/>
          </p:nvSpPr>
          <p:spPr>
            <a:xfrm>
              <a:off x="0" y="0"/>
              <a:ext cx="1786404" cy="474043"/>
            </a:xfrm>
            <a:prstGeom prst="rect">
              <a:avLst/>
            </a:prstGeom>
          </p:spPr>
          <p:txBody>
            <a:bodyPr lIns="50800" tIns="50800" rIns="50800" bIns="50800" rtlCol="0" anchor="ctr"/>
            <a:lstStyle/>
            <a:p>
              <a:pPr algn="ctr">
                <a:lnSpc>
                  <a:spcPts val="2952"/>
                </a:lnSpc>
              </a:pPr>
              <a:endParaRPr/>
            </a:p>
          </p:txBody>
        </p:sp>
      </p:grpSp>
      <p:sp>
        <p:nvSpPr>
          <p:cNvPr id="14" name="Freeform 14"/>
          <p:cNvSpPr/>
          <p:nvPr/>
        </p:nvSpPr>
        <p:spPr>
          <a:xfrm>
            <a:off x="7965916" y="1028700"/>
            <a:ext cx="8732711" cy="8274244"/>
          </a:xfrm>
          <a:custGeom>
            <a:avLst/>
            <a:gdLst/>
            <a:ahLst/>
            <a:cxnLst/>
            <a:rect l="l" t="t" r="r" b="b"/>
            <a:pathLst>
              <a:path w="8732711" h="8274244">
                <a:moveTo>
                  <a:pt x="0" y="0"/>
                </a:moveTo>
                <a:lnTo>
                  <a:pt x="8732711" y="0"/>
                </a:lnTo>
                <a:lnTo>
                  <a:pt x="8732711" y="8274244"/>
                </a:lnTo>
                <a:lnTo>
                  <a:pt x="0" y="82742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5" name="TextBox 15"/>
          <p:cNvSpPr txBox="1"/>
          <p:nvPr/>
        </p:nvSpPr>
        <p:spPr>
          <a:xfrm>
            <a:off x="2303795" y="1446041"/>
            <a:ext cx="4651530" cy="164147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ERVARINGEN?</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9233879" cy="4547763"/>
            <a:chOff x="0" y="0"/>
            <a:chExt cx="2431968" cy="1197765"/>
          </a:xfrm>
        </p:grpSpPr>
        <p:sp>
          <p:nvSpPr>
            <p:cNvPr id="3" name="Freeform 3"/>
            <p:cNvSpPr/>
            <p:nvPr/>
          </p:nvSpPr>
          <p:spPr>
            <a:xfrm>
              <a:off x="0" y="0"/>
              <a:ext cx="2431968" cy="1197765"/>
            </a:xfrm>
            <a:custGeom>
              <a:avLst/>
              <a:gdLst/>
              <a:ahLst/>
              <a:cxnLst/>
              <a:rect l="l" t="t" r="r" b="b"/>
              <a:pathLst>
                <a:path w="2431968" h="1197765">
                  <a:moveTo>
                    <a:pt x="42760" y="0"/>
                  </a:moveTo>
                  <a:lnTo>
                    <a:pt x="2389208" y="0"/>
                  </a:lnTo>
                  <a:cubicBezTo>
                    <a:pt x="2412824" y="0"/>
                    <a:pt x="2431968" y="19144"/>
                    <a:pt x="2431968" y="42760"/>
                  </a:cubicBezTo>
                  <a:lnTo>
                    <a:pt x="2431968" y="1155005"/>
                  </a:lnTo>
                  <a:cubicBezTo>
                    <a:pt x="2431968" y="1166345"/>
                    <a:pt x="2427463" y="1177222"/>
                    <a:pt x="2419444" y="1185241"/>
                  </a:cubicBezTo>
                  <a:cubicBezTo>
                    <a:pt x="2411425" y="1193260"/>
                    <a:pt x="2400549" y="1197765"/>
                    <a:pt x="2389208" y="1197765"/>
                  </a:cubicBezTo>
                  <a:lnTo>
                    <a:pt x="42760" y="1197765"/>
                  </a:lnTo>
                  <a:cubicBezTo>
                    <a:pt x="31419" y="1197765"/>
                    <a:pt x="20543" y="1193260"/>
                    <a:pt x="12524" y="1185241"/>
                  </a:cubicBezTo>
                  <a:cubicBezTo>
                    <a:pt x="4505" y="1177222"/>
                    <a:pt x="0" y="1166345"/>
                    <a:pt x="0" y="1155005"/>
                  </a:cubicBezTo>
                  <a:lnTo>
                    <a:pt x="0" y="42760"/>
                  </a:lnTo>
                  <a:cubicBezTo>
                    <a:pt x="0" y="31419"/>
                    <a:pt x="4505" y="20543"/>
                    <a:pt x="12524" y="12524"/>
                  </a:cubicBezTo>
                  <a:cubicBezTo>
                    <a:pt x="20543" y="4505"/>
                    <a:pt x="31419" y="0"/>
                    <a:pt x="42760" y="0"/>
                  </a:cubicBezTo>
                  <a:close/>
                </a:path>
              </a:pathLst>
            </a:custGeom>
            <a:solidFill>
              <a:srgbClr val="FDFDFB"/>
            </a:solidFill>
          </p:spPr>
          <p:txBody>
            <a:bodyPr/>
            <a:lstStyle/>
            <a:p>
              <a:endParaRPr lang="nl-NL"/>
            </a:p>
          </p:txBody>
        </p:sp>
        <p:sp>
          <p:nvSpPr>
            <p:cNvPr id="4" name="TextBox 4"/>
            <p:cNvSpPr txBox="1"/>
            <p:nvPr/>
          </p:nvSpPr>
          <p:spPr>
            <a:xfrm>
              <a:off x="0" y="0"/>
              <a:ext cx="2431968" cy="1197765"/>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6547380" y="4825368"/>
            <a:ext cx="6555991" cy="5072698"/>
          </a:xfrm>
          <a:custGeom>
            <a:avLst/>
            <a:gdLst/>
            <a:ahLst/>
            <a:cxnLst/>
            <a:rect l="l" t="t" r="r" b="b"/>
            <a:pathLst>
              <a:path w="6555991" h="5072698">
                <a:moveTo>
                  <a:pt x="0" y="0"/>
                </a:moveTo>
                <a:lnTo>
                  <a:pt x="6555991" y="0"/>
                </a:lnTo>
                <a:lnTo>
                  <a:pt x="6555991" y="5072698"/>
                </a:lnTo>
                <a:lnTo>
                  <a:pt x="0" y="50726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a:off x="11059843" y="2739393"/>
            <a:ext cx="6199457" cy="8170618"/>
          </a:xfrm>
          <a:custGeom>
            <a:avLst/>
            <a:gdLst/>
            <a:ahLst/>
            <a:cxnLst/>
            <a:rect l="l" t="t" r="r" b="b"/>
            <a:pathLst>
              <a:path w="6199457" h="8170618">
                <a:moveTo>
                  <a:pt x="0" y="0"/>
                </a:moveTo>
                <a:lnTo>
                  <a:pt x="6199457" y="0"/>
                </a:lnTo>
                <a:lnTo>
                  <a:pt x="6199457" y="8170618"/>
                </a:lnTo>
                <a:lnTo>
                  <a:pt x="0" y="81706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7" name="TextBox 7"/>
          <p:cNvSpPr txBox="1"/>
          <p:nvPr/>
        </p:nvSpPr>
        <p:spPr>
          <a:xfrm>
            <a:off x="1756822" y="1607520"/>
            <a:ext cx="8068554"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LUISTER NAAR DE MUZIEK:</a:t>
            </a:r>
          </a:p>
        </p:txBody>
      </p:sp>
      <p:sp>
        <p:nvSpPr>
          <p:cNvPr id="8" name="TextBox 8"/>
          <p:cNvSpPr txBox="1"/>
          <p:nvPr/>
        </p:nvSpPr>
        <p:spPr>
          <a:xfrm>
            <a:off x="1756822" y="2701293"/>
            <a:ext cx="6825465" cy="2124075"/>
          </a:xfrm>
          <a:prstGeom prst="rect">
            <a:avLst/>
          </a:prstGeom>
        </p:spPr>
        <p:txBody>
          <a:bodyPr lIns="0" tIns="0" rIns="0" bIns="0" rtlCol="0" anchor="t">
            <a:spAutoFit/>
          </a:bodyPr>
          <a:lstStyle/>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Wat gebeurd er? </a:t>
            </a:r>
          </a:p>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Wat heb je ervaren? </a:t>
            </a:r>
          </a:p>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Herken je dat muziek emoties op kunnen wekken? </a:t>
            </a:r>
          </a:p>
          <a:p>
            <a:pPr algn="l">
              <a:lnSpc>
                <a:spcPts val="3449"/>
              </a:lnSpc>
            </a:pPr>
            <a:endParaRPr lang="en-US" sz="2499">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flipH="1">
            <a:off x="6577231" y="3632006"/>
            <a:ext cx="10682069" cy="10615306"/>
          </a:xfrm>
          <a:custGeom>
            <a:avLst/>
            <a:gdLst/>
            <a:ahLst/>
            <a:cxnLst/>
            <a:rect l="l" t="t" r="r" b="b"/>
            <a:pathLst>
              <a:path w="10682069" h="10615306">
                <a:moveTo>
                  <a:pt x="10682069" y="0"/>
                </a:moveTo>
                <a:lnTo>
                  <a:pt x="0" y="0"/>
                </a:lnTo>
                <a:lnTo>
                  <a:pt x="0" y="10615306"/>
                </a:lnTo>
                <a:lnTo>
                  <a:pt x="10682069" y="10615306"/>
                </a:lnTo>
                <a:lnTo>
                  <a:pt x="1068206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3" name="Group 3"/>
          <p:cNvGrpSpPr/>
          <p:nvPr/>
        </p:nvGrpSpPr>
        <p:grpSpPr>
          <a:xfrm>
            <a:off x="862253" y="1347341"/>
            <a:ext cx="9083424" cy="7304724"/>
            <a:chOff x="0" y="0"/>
            <a:chExt cx="2392342" cy="1923878"/>
          </a:xfrm>
        </p:grpSpPr>
        <p:sp>
          <p:nvSpPr>
            <p:cNvPr id="4" name="Freeform 4"/>
            <p:cNvSpPr/>
            <p:nvPr/>
          </p:nvSpPr>
          <p:spPr>
            <a:xfrm>
              <a:off x="0" y="0"/>
              <a:ext cx="2392342" cy="1923878"/>
            </a:xfrm>
            <a:custGeom>
              <a:avLst/>
              <a:gdLst/>
              <a:ahLst/>
              <a:cxnLst/>
              <a:rect l="l" t="t" r="r" b="b"/>
              <a:pathLst>
                <a:path w="2392342" h="1923878">
                  <a:moveTo>
                    <a:pt x="43468" y="0"/>
                  </a:moveTo>
                  <a:lnTo>
                    <a:pt x="2348874" y="0"/>
                  </a:lnTo>
                  <a:cubicBezTo>
                    <a:pt x="2360402" y="0"/>
                    <a:pt x="2371459" y="4580"/>
                    <a:pt x="2379611" y="12731"/>
                  </a:cubicBezTo>
                  <a:cubicBezTo>
                    <a:pt x="2387762" y="20883"/>
                    <a:pt x="2392342" y="31940"/>
                    <a:pt x="2392342" y="43468"/>
                  </a:cubicBezTo>
                  <a:lnTo>
                    <a:pt x="2392342" y="1880410"/>
                  </a:lnTo>
                  <a:cubicBezTo>
                    <a:pt x="2392342" y="1891938"/>
                    <a:pt x="2387762" y="1902995"/>
                    <a:pt x="2379611" y="1911147"/>
                  </a:cubicBezTo>
                  <a:cubicBezTo>
                    <a:pt x="2371459" y="1919298"/>
                    <a:pt x="2360402" y="1923878"/>
                    <a:pt x="2348874" y="1923878"/>
                  </a:cubicBezTo>
                  <a:lnTo>
                    <a:pt x="43468" y="1923878"/>
                  </a:lnTo>
                  <a:cubicBezTo>
                    <a:pt x="31940" y="1923878"/>
                    <a:pt x="20883" y="1919298"/>
                    <a:pt x="12731" y="1911147"/>
                  </a:cubicBezTo>
                  <a:cubicBezTo>
                    <a:pt x="4580" y="1902995"/>
                    <a:pt x="0" y="1891938"/>
                    <a:pt x="0" y="1880410"/>
                  </a:cubicBezTo>
                  <a:lnTo>
                    <a:pt x="0" y="43468"/>
                  </a:lnTo>
                  <a:cubicBezTo>
                    <a:pt x="0" y="31940"/>
                    <a:pt x="4580" y="20883"/>
                    <a:pt x="12731" y="12731"/>
                  </a:cubicBezTo>
                  <a:cubicBezTo>
                    <a:pt x="20883" y="4580"/>
                    <a:pt x="31940" y="0"/>
                    <a:pt x="43468" y="0"/>
                  </a:cubicBezTo>
                  <a:close/>
                </a:path>
              </a:pathLst>
            </a:custGeom>
            <a:solidFill>
              <a:srgbClr val="FDFDFB"/>
            </a:solidFill>
          </p:spPr>
          <p:txBody>
            <a:bodyPr/>
            <a:lstStyle/>
            <a:p>
              <a:endParaRPr lang="nl-NL"/>
            </a:p>
          </p:txBody>
        </p:sp>
        <p:sp>
          <p:nvSpPr>
            <p:cNvPr id="5" name="TextBox 5"/>
            <p:cNvSpPr txBox="1"/>
            <p:nvPr/>
          </p:nvSpPr>
          <p:spPr>
            <a:xfrm>
              <a:off x="0" y="0"/>
              <a:ext cx="2392342" cy="1923878"/>
            </a:xfrm>
            <a:prstGeom prst="rect">
              <a:avLst/>
            </a:prstGeom>
          </p:spPr>
          <p:txBody>
            <a:bodyPr lIns="50800" tIns="50800" rIns="50800" bIns="50800" rtlCol="0" anchor="ctr"/>
            <a:lstStyle/>
            <a:p>
              <a:pPr algn="ctr">
                <a:lnSpc>
                  <a:spcPts val="2952"/>
                </a:lnSpc>
              </a:pPr>
              <a:endParaRPr/>
            </a:p>
          </p:txBody>
        </p:sp>
      </p:grpSp>
      <p:sp>
        <p:nvSpPr>
          <p:cNvPr id="6" name="Freeform 6"/>
          <p:cNvSpPr/>
          <p:nvPr/>
        </p:nvSpPr>
        <p:spPr>
          <a:xfrm>
            <a:off x="12436141" y="4651599"/>
            <a:ext cx="7330603" cy="5635401"/>
          </a:xfrm>
          <a:custGeom>
            <a:avLst/>
            <a:gdLst/>
            <a:ahLst/>
            <a:cxnLst/>
            <a:rect l="l" t="t" r="r" b="b"/>
            <a:pathLst>
              <a:path w="7330603" h="5635401">
                <a:moveTo>
                  <a:pt x="0" y="0"/>
                </a:moveTo>
                <a:lnTo>
                  <a:pt x="7330603" y="0"/>
                </a:lnTo>
                <a:lnTo>
                  <a:pt x="7330603" y="5635401"/>
                </a:lnTo>
                <a:lnTo>
                  <a:pt x="0" y="56354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7" name="Freeform 7"/>
          <p:cNvSpPr/>
          <p:nvPr/>
        </p:nvSpPr>
        <p:spPr>
          <a:xfrm rot="-1386771">
            <a:off x="14755219" y="913732"/>
            <a:ext cx="1075498" cy="1599254"/>
          </a:xfrm>
          <a:custGeom>
            <a:avLst/>
            <a:gdLst/>
            <a:ahLst/>
            <a:cxnLst/>
            <a:rect l="l" t="t" r="r" b="b"/>
            <a:pathLst>
              <a:path w="1075498" h="1599254">
                <a:moveTo>
                  <a:pt x="0" y="0"/>
                </a:moveTo>
                <a:lnTo>
                  <a:pt x="1075499" y="0"/>
                </a:lnTo>
                <a:lnTo>
                  <a:pt x="1075499" y="1599254"/>
                </a:lnTo>
                <a:lnTo>
                  <a:pt x="0" y="15992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8" name="Freeform 8"/>
          <p:cNvSpPr/>
          <p:nvPr/>
        </p:nvSpPr>
        <p:spPr>
          <a:xfrm>
            <a:off x="13124481" y="2316608"/>
            <a:ext cx="1898290" cy="2683095"/>
          </a:xfrm>
          <a:custGeom>
            <a:avLst/>
            <a:gdLst/>
            <a:ahLst/>
            <a:cxnLst/>
            <a:rect l="l" t="t" r="r" b="b"/>
            <a:pathLst>
              <a:path w="1898290" h="2683095">
                <a:moveTo>
                  <a:pt x="0" y="0"/>
                </a:moveTo>
                <a:lnTo>
                  <a:pt x="1898290" y="0"/>
                </a:lnTo>
                <a:lnTo>
                  <a:pt x="1898290" y="2683095"/>
                </a:lnTo>
                <a:lnTo>
                  <a:pt x="0" y="26830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9" name="TextBox 9"/>
          <p:cNvSpPr txBox="1"/>
          <p:nvPr/>
        </p:nvSpPr>
        <p:spPr>
          <a:xfrm>
            <a:off x="1418894" y="1532384"/>
            <a:ext cx="7970142" cy="249872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ACTIVITEIT 1 - WAT DOET MUZIEK MET JOU?</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10" name="TextBox 10"/>
          <p:cNvSpPr txBox="1"/>
          <p:nvPr/>
        </p:nvSpPr>
        <p:spPr>
          <a:xfrm>
            <a:off x="1418894" y="3353437"/>
            <a:ext cx="7970142" cy="4386072"/>
          </a:xfrm>
          <a:prstGeom prst="rect">
            <a:avLst/>
          </a:prstGeom>
        </p:spPr>
        <p:txBody>
          <a:bodyPr lIns="0" tIns="0" rIns="0" bIns="0" rtlCol="0" anchor="t">
            <a:spAutoFit/>
          </a:bodyPr>
          <a:lstStyle/>
          <a:p>
            <a:pPr algn="l">
              <a:lnSpc>
                <a:spcPts val="3174"/>
              </a:lnSpc>
            </a:pPr>
            <a:r>
              <a:rPr lang="en-US" sz="2300">
                <a:solidFill>
                  <a:srgbClr val="000000"/>
                </a:solidFill>
                <a:latin typeface="Montserrat"/>
                <a:ea typeface="Montserrat"/>
                <a:cs typeface="Montserrat"/>
                <a:sym typeface="Montserrat"/>
              </a:rPr>
              <a:t>Muziek kan er voor zorgen dat je je heel goed voelt, je goed kan ontspannen, actief wordt, verliefd of misschien wel boos. </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r>
              <a:rPr lang="en-US" sz="2300">
                <a:solidFill>
                  <a:srgbClr val="000000"/>
                </a:solidFill>
                <a:latin typeface="Montserrat"/>
                <a:ea typeface="Montserrat"/>
                <a:cs typeface="Montserrat"/>
                <a:sym typeface="Montserrat"/>
              </a:rPr>
              <a:t>Muziek zorgt er vaak voor dat je emoties geactiveerd worden. </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r>
              <a:rPr lang="en-US" sz="2300">
                <a:solidFill>
                  <a:srgbClr val="000000"/>
                </a:solidFill>
                <a:latin typeface="Montserrat"/>
                <a:ea typeface="Montserrat"/>
                <a:cs typeface="Montserrat"/>
                <a:sym typeface="Montserrat"/>
              </a:rPr>
              <a:t>Maak in Word of Canva van 1 A4 een poster. In deze poster verwerk je verschillende muziekstijlen en emoties die je bij deze muziek krijgt</a:t>
            </a:r>
          </a:p>
          <a:p>
            <a:pPr algn="l">
              <a:lnSpc>
                <a:spcPts val="3174"/>
              </a:lnSpc>
            </a:pPr>
            <a:endParaRPr lang="en-US" sz="2300">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413843" y="-957536"/>
            <a:ext cx="17874157" cy="12958764"/>
          </a:xfrm>
          <a:custGeom>
            <a:avLst/>
            <a:gdLst/>
            <a:ahLst/>
            <a:cxnLst/>
            <a:rect l="l" t="t" r="r" b="b"/>
            <a:pathLst>
              <a:path w="17874157" h="12958764">
                <a:moveTo>
                  <a:pt x="0" y="0"/>
                </a:moveTo>
                <a:lnTo>
                  <a:pt x="17874157" y="0"/>
                </a:lnTo>
                <a:lnTo>
                  <a:pt x="17874157" y="12958764"/>
                </a:lnTo>
                <a:lnTo>
                  <a:pt x="0" y="12958764"/>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Freeform 3"/>
          <p:cNvSpPr/>
          <p:nvPr/>
        </p:nvSpPr>
        <p:spPr>
          <a:xfrm>
            <a:off x="7890053" y="173410"/>
            <a:ext cx="5544173" cy="6390977"/>
          </a:xfrm>
          <a:custGeom>
            <a:avLst/>
            <a:gdLst/>
            <a:ahLst/>
            <a:cxnLst/>
            <a:rect l="l" t="t" r="r" b="b"/>
            <a:pathLst>
              <a:path w="5544173" h="6390977">
                <a:moveTo>
                  <a:pt x="0" y="0"/>
                </a:moveTo>
                <a:lnTo>
                  <a:pt x="5544173" y="0"/>
                </a:lnTo>
                <a:lnTo>
                  <a:pt x="5544173" y="6390977"/>
                </a:lnTo>
                <a:lnTo>
                  <a:pt x="0" y="63909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4" name="Group 4"/>
          <p:cNvGrpSpPr/>
          <p:nvPr/>
        </p:nvGrpSpPr>
        <p:grpSpPr>
          <a:xfrm>
            <a:off x="733001" y="1739114"/>
            <a:ext cx="8410999" cy="6987821"/>
            <a:chOff x="0" y="0"/>
            <a:chExt cx="2215242" cy="1840414"/>
          </a:xfrm>
        </p:grpSpPr>
        <p:sp>
          <p:nvSpPr>
            <p:cNvPr id="5" name="Freeform 5"/>
            <p:cNvSpPr/>
            <p:nvPr/>
          </p:nvSpPr>
          <p:spPr>
            <a:xfrm>
              <a:off x="0" y="0"/>
              <a:ext cx="2215242" cy="1840414"/>
            </a:xfrm>
            <a:custGeom>
              <a:avLst/>
              <a:gdLst/>
              <a:ahLst/>
              <a:cxnLst/>
              <a:rect l="l" t="t" r="r" b="b"/>
              <a:pathLst>
                <a:path w="2215242" h="1840414">
                  <a:moveTo>
                    <a:pt x="46943" y="0"/>
                  </a:moveTo>
                  <a:lnTo>
                    <a:pt x="2168299" y="0"/>
                  </a:lnTo>
                  <a:cubicBezTo>
                    <a:pt x="2180749" y="0"/>
                    <a:pt x="2192690" y="4946"/>
                    <a:pt x="2201493" y="13749"/>
                  </a:cubicBezTo>
                  <a:cubicBezTo>
                    <a:pt x="2210297" y="22553"/>
                    <a:pt x="2215242" y="34493"/>
                    <a:pt x="2215242" y="46943"/>
                  </a:cubicBezTo>
                  <a:lnTo>
                    <a:pt x="2215242" y="1793471"/>
                  </a:lnTo>
                  <a:cubicBezTo>
                    <a:pt x="2215242" y="1805921"/>
                    <a:pt x="2210297" y="1817861"/>
                    <a:pt x="2201493" y="1826664"/>
                  </a:cubicBezTo>
                  <a:cubicBezTo>
                    <a:pt x="2192690" y="1835468"/>
                    <a:pt x="2180749" y="1840414"/>
                    <a:pt x="2168299" y="1840414"/>
                  </a:cubicBezTo>
                  <a:lnTo>
                    <a:pt x="46943" y="1840414"/>
                  </a:lnTo>
                  <a:cubicBezTo>
                    <a:pt x="34493" y="1840414"/>
                    <a:pt x="22553" y="1835468"/>
                    <a:pt x="13749" y="1826664"/>
                  </a:cubicBezTo>
                  <a:cubicBezTo>
                    <a:pt x="4946" y="1817861"/>
                    <a:pt x="0" y="1805921"/>
                    <a:pt x="0" y="1793471"/>
                  </a:cubicBezTo>
                  <a:lnTo>
                    <a:pt x="0" y="46943"/>
                  </a:lnTo>
                  <a:cubicBezTo>
                    <a:pt x="0" y="34493"/>
                    <a:pt x="4946" y="22553"/>
                    <a:pt x="13749" y="13749"/>
                  </a:cubicBezTo>
                  <a:cubicBezTo>
                    <a:pt x="22553" y="4946"/>
                    <a:pt x="34493" y="0"/>
                    <a:pt x="46943" y="0"/>
                  </a:cubicBezTo>
                  <a:close/>
                </a:path>
              </a:pathLst>
            </a:custGeom>
            <a:solidFill>
              <a:srgbClr val="FDFDFB"/>
            </a:solidFill>
          </p:spPr>
          <p:txBody>
            <a:bodyPr/>
            <a:lstStyle/>
            <a:p>
              <a:endParaRPr lang="nl-NL"/>
            </a:p>
          </p:txBody>
        </p:sp>
        <p:sp>
          <p:nvSpPr>
            <p:cNvPr id="6" name="TextBox 6"/>
            <p:cNvSpPr txBox="1"/>
            <p:nvPr/>
          </p:nvSpPr>
          <p:spPr>
            <a:xfrm>
              <a:off x="0" y="0"/>
              <a:ext cx="2215242" cy="1840414"/>
            </a:xfrm>
            <a:prstGeom prst="rect">
              <a:avLst/>
            </a:prstGeom>
          </p:spPr>
          <p:txBody>
            <a:bodyPr lIns="50800" tIns="50800" rIns="50800" bIns="50800" rtlCol="0" anchor="ctr"/>
            <a:lstStyle/>
            <a:p>
              <a:pPr algn="ctr">
                <a:lnSpc>
                  <a:spcPts val="2952"/>
                </a:lnSpc>
              </a:pPr>
              <a:endParaRPr/>
            </a:p>
          </p:txBody>
        </p:sp>
      </p:grpSp>
      <p:sp>
        <p:nvSpPr>
          <p:cNvPr id="7" name="Freeform 7"/>
          <p:cNvSpPr/>
          <p:nvPr/>
        </p:nvSpPr>
        <p:spPr>
          <a:xfrm>
            <a:off x="13142549" y="1397834"/>
            <a:ext cx="3282850" cy="4277329"/>
          </a:xfrm>
          <a:custGeom>
            <a:avLst/>
            <a:gdLst/>
            <a:ahLst/>
            <a:cxnLst/>
            <a:rect l="l" t="t" r="r" b="b"/>
            <a:pathLst>
              <a:path w="3282850" h="4277329">
                <a:moveTo>
                  <a:pt x="0" y="0"/>
                </a:moveTo>
                <a:lnTo>
                  <a:pt x="3282850" y="0"/>
                </a:lnTo>
                <a:lnTo>
                  <a:pt x="3282850" y="4277329"/>
                </a:lnTo>
                <a:lnTo>
                  <a:pt x="0" y="42773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8" name="Freeform 8"/>
          <p:cNvSpPr/>
          <p:nvPr/>
        </p:nvSpPr>
        <p:spPr>
          <a:xfrm>
            <a:off x="10662139" y="4655958"/>
            <a:ext cx="3581859" cy="6806383"/>
          </a:xfrm>
          <a:custGeom>
            <a:avLst/>
            <a:gdLst/>
            <a:ahLst/>
            <a:cxnLst/>
            <a:rect l="l" t="t" r="r" b="b"/>
            <a:pathLst>
              <a:path w="3581859" h="6806383">
                <a:moveTo>
                  <a:pt x="0" y="0"/>
                </a:moveTo>
                <a:lnTo>
                  <a:pt x="3581859" y="0"/>
                </a:lnTo>
                <a:lnTo>
                  <a:pt x="3581859" y="6806383"/>
                </a:lnTo>
                <a:lnTo>
                  <a:pt x="0" y="6806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9" name="Freeform 9"/>
          <p:cNvSpPr/>
          <p:nvPr/>
        </p:nvSpPr>
        <p:spPr>
          <a:xfrm>
            <a:off x="15445236" y="3536499"/>
            <a:ext cx="2301606" cy="5842629"/>
          </a:xfrm>
          <a:custGeom>
            <a:avLst/>
            <a:gdLst/>
            <a:ahLst/>
            <a:cxnLst/>
            <a:rect l="l" t="t" r="r" b="b"/>
            <a:pathLst>
              <a:path w="2301606" h="5842629">
                <a:moveTo>
                  <a:pt x="0" y="0"/>
                </a:moveTo>
                <a:lnTo>
                  <a:pt x="2301606" y="0"/>
                </a:lnTo>
                <a:lnTo>
                  <a:pt x="2301606" y="5842628"/>
                </a:lnTo>
                <a:lnTo>
                  <a:pt x="0" y="5842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10" name="TextBox 10"/>
          <p:cNvSpPr txBox="1"/>
          <p:nvPr/>
        </p:nvSpPr>
        <p:spPr>
          <a:xfrm>
            <a:off x="1390214" y="1952174"/>
            <a:ext cx="7096573" cy="249872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ACTIVITEIT 2 - MUZIEKSTIJLEN</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11" name="TextBox 11"/>
          <p:cNvSpPr txBox="1"/>
          <p:nvPr/>
        </p:nvSpPr>
        <p:spPr>
          <a:xfrm>
            <a:off x="1390214" y="3792905"/>
            <a:ext cx="7096573" cy="5186172"/>
          </a:xfrm>
          <a:prstGeom prst="rect">
            <a:avLst/>
          </a:prstGeom>
        </p:spPr>
        <p:txBody>
          <a:bodyPr lIns="0" tIns="0" rIns="0" bIns="0" rtlCol="0" anchor="t">
            <a:spAutoFit/>
          </a:bodyPr>
          <a:lstStyle/>
          <a:p>
            <a:pPr algn="l">
              <a:lnSpc>
                <a:spcPts val="3174"/>
              </a:lnSpc>
            </a:pPr>
            <a:r>
              <a:rPr lang="en-US" sz="2300">
                <a:solidFill>
                  <a:srgbClr val="000000"/>
                </a:solidFill>
                <a:latin typeface="Montserrat"/>
                <a:ea typeface="Montserrat"/>
                <a:cs typeface="Montserrat"/>
                <a:sym typeface="Montserrat"/>
              </a:rPr>
              <a:t>Er zijn enorm veel verschillende muziekgenres denk al Latin of Rock, deze genres kun je vaak ook nog onderverdelen in verschillende muziekstijlen. </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r>
              <a:rPr lang="en-US" sz="2300">
                <a:solidFill>
                  <a:srgbClr val="000000"/>
                </a:solidFill>
                <a:latin typeface="Montserrat"/>
                <a:ea typeface="Montserrat"/>
                <a:cs typeface="Montserrat"/>
                <a:sym typeface="Montserrat"/>
              </a:rPr>
              <a:t>Ga eens op het internet op onderzoek uit naar de verschillende muziekgenres en stijlen en maak hier een logies overzichtje van. Je hoeft niet alle stijlen toe te voegen, kies er een aantal die je bekent voorkomen</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endParaRPr lang="en-US" sz="2300">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320</Words>
  <Application>Microsoft Office PowerPoint</Application>
  <PresentationFormat>Aangepast</PresentationFormat>
  <Paragraphs>41</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Montserrat</vt:lpstr>
      <vt:lpstr>Montserrat 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DaDOM Les 1</dc:title>
  <dc:creator>Julia Teeninga</dc:creator>
  <cp:lastModifiedBy>Julia Teeninga</cp:lastModifiedBy>
  <cp:revision>2</cp:revision>
  <dcterms:created xsi:type="dcterms:W3CDTF">2006-08-16T00:00:00Z</dcterms:created>
  <dcterms:modified xsi:type="dcterms:W3CDTF">2024-11-05T08:56:49Z</dcterms:modified>
  <dc:identifier>DAF-KpYOjNM</dc:identifier>
</cp:coreProperties>
</file>